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3"/>
  </p:notesMasterIdLst>
  <p:sldIdLst>
    <p:sldId id="306" r:id="rId2"/>
    <p:sldId id="262" r:id="rId3"/>
    <p:sldId id="258" r:id="rId4"/>
    <p:sldId id="259" r:id="rId5"/>
    <p:sldId id="302" r:id="rId6"/>
    <p:sldId id="291" r:id="rId7"/>
    <p:sldId id="303" r:id="rId8"/>
    <p:sldId id="257" r:id="rId9"/>
    <p:sldId id="293" r:id="rId10"/>
    <p:sldId id="290" r:id="rId11"/>
    <p:sldId id="265" r:id="rId12"/>
    <p:sldId id="305" r:id="rId13"/>
    <p:sldId id="289" r:id="rId14"/>
    <p:sldId id="263" r:id="rId15"/>
    <p:sldId id="266" r:id="rId16"/>
    <p:sldId id="304" r:id="rId17"/>
    <p:sldId id="267" r:id="rId18"/>
    <p:sldId id="270" r:id="rId19"/>
    <p:sldId id="268" r:id="rId20"/>
    <p:sldId id="272" r:id="rId21"/>
    <p:sldId id="275" r:id="rId22"/>
    <p:sldId id="273" r:id="rId23"/>
    <p:sldId id="277" r:id="rId24"/>
    <p:sldId id="278" r:id="rId25"/>
    <p:sldId id="292" r:id="rId26"/>
    <p:sldId id="286" r:id="rId27"/>
    <p:sldId id="285" r:id="rId28"/>
    <p:sldId id="301" r:id="rId29"/>
    <p:sldId id="281" r:id="rId30"/>
    <p:sldId id="287" r:id="rId31"/>
    <p:sldId id="288" r:id="rId32"/>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8C18CD-CF1A-A843-A64E-B3C2F453E467}" type="datetimeFigureOut">
              <a:rPr lang="en-DE" smtClean="0"/>
              <a:t>22.11.22</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1CA962-4BAA-3A43-B452-368A5106339E}" type="slidenum">
              <a:rPr lang="en-DE" smtClean="0"/>
              <a:t>‹#›</a:t>
            </a:fld>
            <a:endParaRPr lang="en-DE"/>
          </a:p>
        </p:txBody>
      </p:sp>
    </p:spTree>
    <p:extLst>
      <p:ext uri="{BB962C8B-B14F-4D97-AF65-F5344CB8AC3E}">
        <p14:creationId xmlns:p14="http://schemas.microsoft.com/office/powerpoint/2010/main" val="37992936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9A1CA962-4BAA-3A43-B452-368A5106339E}" type="slidenum">
              <a:rPr lang="en-DE" smtClean="0"/>
              <a:t>31</a:t>
            </a:fld>
            <a:endParaRPr lang="en-DE"/>
          </a:p>
        </p:txBody>
      </p:sp>
    </p:spTree>
    <p:extLst>
      <p:ext uri="{BB962C8B-B14F-4D97-AF65-F5344CB8AC3E}">
        <p14:creationId xmlns:p14="http://schemas.microsoft.com/office/powerpoint/2010/main" val="3341620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CB903-D2B6-B92C-75FD-4CA5CBD81C2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E"/>
          </a:p>
        </p:txBody>
      </p:sp>
      <p:sp>
        <p:nvSpPr>
          <p:cNvPr id="3" name="Subtitle 2">
            <a:extLst>
              <a:ext uri="{FF2B5EF4-FFF2-40B4-BE49-F238E27FC236}">
                <a16:creationId xmlns:a16="http://schemas.microsoft.com/office/drawing/2014/main" id="{D2F7DF5F-D858-7E82-580E-3E6BA93317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E"/>
          </a:p>
        </p:txBody>
      </p:sp>
      <p:sp>
        <p:nvSpPr>
          <p:cNvPr id="4" name="Date Placeholder 3">
            <a:extLst>
              <a:ext uri="{FF2B5EF4-FFF2-40B4-BE49-F238E27FC236}">
                <a16:creationId xmlns:a16="http://schemas.microsoft.com/office/drawing/2014/main" id="{EDEBD402-2F83-B45E-4270-2169D5031ADE}"/>
              </a:ext>
            </a:extLst>
          </p:cNvPr>
          <p:cNvSpPr>
            <a:spLocks noGrp="1"/>
          </p:cNvSpPr>
          <p:nvPr>
            <p:ph type="dt" sz="half" idx="10"/>
          </p:nvPr>
        </p:nvSpPr>
        <p:spPr/>
        <p:txBody>
          <a:bodyPr/>
          <a:lstStyle/>
          <a:p>
            <a:fld id="{81873481-41EE-334E-9E8B-ED937922DD26}" type="datetime1">
              <a:rPr lang="de-DE" smtClean="0"/>
              <a:t>22.11.22</a:t>
            </a:fld>
            <a:endParaRPr lang="en-DE"/>
          </a:p>
        </p:txBody>
      </p:sp>
      <p:sp>
        <p:nvSpPr>
          <p:cNvPr id="5" name="Footer Placeholder 4">
            <a:extLst>
              <a:ext uri="{FF2B5EF4-FFF2-40B4-BE49-F238E27FC236}">
                <a16:creationId xmlns:a16="http://schemas.microsoft.com/office/drawing/2014/main" id="{1AE1DFE6-2B67-EE3F-7CE1-9DA2C6963180}"/>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42B01643-506C-D54E-10D0-5E746A9CEFDB}"/>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2841111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E2580-A276-8477-D4E6-C378A9F1AD27}"/>
              </a:ext>
            </a:extLst>
          </p:cNvPr>
          <p:cNvSpPr>
            <a:spLocks noGrp="1"/>
          </p:cNvSpPr>
          <p:nvPr>
            <p:ph type="title"/>
          </p:nvPr>
        </p:nvSpPr>
        <p:spPr/>
        <p:txBody>
          <a:bodyPr/>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81E926AF-075B-430D-EF65-90E4EE2DB1B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067EE32D-5C6C-6358-6165-97B3C7CC9BFF}"/>
              </a:ext>
            </a:extLst>
          </p:cNvPr>
          <p:cNvSpPr>
            <a:spLocks noGrp="1"/>
          </p:cNvSpPr>
          <p:nvPr>
            <p:ph type="dt" sz="half" idx="10"/>
          </p:nvPr>
        </p:nvSpPr>
        <p:spPr/>
        <p:txBody>
          <a:bodyPr/>
          <a:lstStyle/>
          <a:p>
            <a:fld id="{DD663B1B-8FA6-EE49-B1E6-220E1DA510C8}" type="datetime1">
              <a:rPr lang="de-DE" smtClean="0"/>
              <a:t>22.11.22</a:t>
            </a:fld>
            <a:endParaRPr lang="en-DE"/>
          </a:p>
        </p:txBody>
      </p:sp>
      <p:sp>
        <p:nvSpPr>
          <p:cNvPr id="5" name="Footer Placeholder 4">
            <a:extLst>
              <a:ext uri="{FF2B5EF4-FFF2-40B4-BE49-F238E27FC236}">
                <a16:creationId xmlns:a16="http://schemas.microsoft.com/office/drawing/2014/main" id="{870288B8-25A8-3D64-AC1B-997CAE071D91}"/>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CB229CA3-9074-5133-A9C5-3BDE213805CD}"/>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3859749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0DC33B-56A2-0B58-69E7-1913446856C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4C091F83-095F-09D7-2A24-85B3E249779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D4D54BC5-D3EB-6376-C7DF-D8BC46FF920C}"/>
              </a:ext>
            </a:extLst>
          </p:cNvPr>
          <p:cNvSpPr>
            <a:spLocks noGrp="1"/>
          </p:cNvSpPr>
          <p:nvPr>
            <p:ph type="dt" sz="half" idx="10"/>
          </p:nvPr>
        </p:nvSpPr>
        <p:spPr/>
        <p:txBody>
          <a:bodyPr/>
          <a:lstStyle/>
          <a:p>
            <a:fld id="{5AAE486A-9AEC-BE4C-965A-ABC443FBB36C}" type="datetime1">
              <a:rPr lang="de-DE" smtClean="0"/>
              <a:t>22.11.22</a:t>
            </a:fld>
            <a:endParaRPr lang="en-DE"/>
          </a:p>
        </p:txBody>
      </p:sp>
      <p:sp>
        <p:nvSpPr>
          <p:cNvPr id="5" name="Footer Placeholder 4">
            <a:extLst>
              <a:ext uri="{FF2B5EF4-FFF2-40B4-BE49-F238E27FC236}">
                <a16:creationId xmlns:a16="http://schemas.microsoft.com/office/drawing/2014/main" id="{094C11AB-C6D3-DB8A-40E5-D324FE042CE1}"/>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3A5311A2-9FE2-1B3E-6B22-7D3B6DAD273F}"/>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2767594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0FE75-F27F-FD64-77FC-D6AD3E4FED5F}"/>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E20A051C-DD15-1A6D-4A9D-95EC2AF25EE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98B48E09-5D90-D047-7BA3-601A314C0BA7}"/>
              </a:ext>
            </a:extLst>
          </p:cNvPr>
          <p:cNvSpPr>
            <a:spLocks noGrp="1"/>
          </p:cNvSpPr>
          <p:nvPr>
            <p:ph type="dt" sz="half" idx="10"/>
          </p:nvPr>
        </p:nvSpPr>
        <p:spPr/>
        <p:txBody>
          <a:bodyPr/>
          <a:lstStyle/>
          <a:p>
            <a:fld id="{AC051952-79C0-5249-ADD2-4BE61A386E79}" type="datetime1">
              <a:rPr lang="de-DE" smtClean="0"/>
              <a:t>22.11.22</a:t>
            </a:fld>
            <a:endParaRPr lang="en-DE"/>
          </a:p>
        </p:txBody>
      </p:sp>
      <p:sp>
        <p:nvSpPr>
          <p:cNvPr id="5" name="Footer Placeholder 4">
            <a:extLst>
              <a:ext uri="{FF2B5EF4-FFF2-40B4-BE49-F238E27FC236}">
                <a16:creationId xmlns:a16="http://schemas.microsoft.com/office/drawing/2014/main" id="{525C5A3E-62F3-4D90-476F-CDC29DD97037}"/>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DE94400D-06AC-EC1E-B42F-573EB24A470A}"/>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1540742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E3D92-60D4-D1E3-CEB2-8FBBC6F8149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E"/>
          </a:p>
        </p:txBody>
      </p:sp>
      <p:sp>
        <p:nvSpPr>
          <p:cNvPr id="3" name="Text Placeholder 2">
            <a:extLst>
              <a:ext uri="{FF2B5EF4-FFF2-40B4-BE49-F238E27FC236}">
                <a16:creationId xmlns:a16="http://schemas.microsoft.com/office/drawing/2014/main" id="{290DE15B-F04D-C0E9-0D1D-2C6DF6B062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623B15A-0229-4381-8D3D-1364D243BD60}"/>
              </a:ext>
            </a:extLst>
          </p:cNvPr>
          <p:cNvSpPr>
            <a:spLocks noGrp="1"/>
          </p:cNvSpPr>
          <p:nvPr>
            <p:ph type="dt" sz="half" idx="10"/>
          </p:nvPr>
        </p:nvSpPr>
        <p:spPr/>
        <p:txBody>
          <a:bodyPr/>
          <a:lstStyle/>
          <a:p>
            <a:fld id="{6C82A62A-2A86-6A47-8694-B3D6824D5323}" type="datetime1">
              <a:rPr lang="de-DE" smtClean="0"/>
              <a:t>22.11.22</a:t>
            </a:fld>
            <a:endParaRPr lang="en-DE"/>
          </a:p>
        </p:txBody>
      </p:sp>
      <p:sp>
        <p:nvSpPr>
          <p:cNvPr id="5" name="Footer Placeholder 4">
            <a:extLst>
              <a:ext uri="{FF2B5EF4-FFF2-40B4-BE49-F238E27FC236}">
                <a16:creationId xmlns:a16="http://schemas.microsoft.com/office/drawing/2014/main" id="{4F089775-34DF-F0EF-25F2-8E9A4EBA2B9F}"/>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73FD1E4D-3262-F292-B856-3054FAD7413D}"/>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1136418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CF8A7-4086-F790-5048-3E4F8A7B36BB}"/>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9B591B4B-EB51-6C02-8CAA-45D2D800CE1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Content Placeholder 3">
            <a:extLst>
              <a:ext uri="{FF2B5EF4-FFF2-40B4-BE49-F238E27FC236}">
                <a16:creationId xmlns:a16="http://schemas.microsoft.com/office/drawing/2014/main" id="{A7670672-F7F7-E799-3943-E486ED71DE7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Date Placeholder 4">
            <a:extLst>
              <a:ext uri="{FF2B5EF4-FFF2-40B4-BE49-F238E27FC236}">
                <a16:creationId xmlns:a16="http://schemas.microsoft.com/office/drawing/2014/main" id="{AC3CDF90-7285-D019-B061-41997F0BB0C9}"/>
              </a:ext>
            </a:extLst>
          </p:cNvPr>
          <p:cNvSpPr>
            <a:spLocks noGrp="1"/>
          </p:cNvSpPr>
          <p:nvPr>
            <p:ph type="dt" sz="half" idx="10"/>
          </p:nvPr>
        </p:nvSpPr>
        <p:spPr/>
        <p:txBody>
          <a:bodyPr/>
          <a:lstStyle/>
          <a:p>
            <a:fld id="{7AE07D6E-51B7-1A47-8668-CBD2DA7C9770}" type="datetime1">
              <a:rPr lang="de-DE" smtClean="0"/>
              <a:t>22.11.22</a:t>
            </a:fld>
            <a:endParaRPr lang="en-DE"/>
          </a:p>
        </p:txBody>
      </p:sp>
      <p:sp>
        <p:nvSpPr>
          <p:cNvPr id="6" name="Footer Placeholder 5">
            <a:extLst>
              <a:ext uri="{FF2B5EF4-FFF2-40B4-BE49-F238E27FC236}">
                <a16:creationId xmlns:a16="http://schemas.microsoft.com/office/drawing/2014/main" id="{0A03B40F-D0B5-BD9E-3F5D-21A727EF94D8}"/>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EE95CBA2-495C-BACA-A74B-F00148C932C8}"/>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3479433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FE0DD-A513-57D8-6CEB-BA1B93DB1082}"/>
              </a:ext>
            </a:extLst>
          </p:cNvPr>
          <p:cNvSpPr>
            <a:spLocks noGrp="1"/>
          </p:cNvSpPr>
          <p:nvPr>
            <p:ph type="title"/>
          </p:nvPr>
        </p:nvSpPr>
        <p:spPr>
          <a:xfrm>
            <a:off x="839788" y="365125"/>
            <a:ext cx="10515600" cy="1325563"/>
          </a:xfrm>
        </p:spPr>
        <p:txBody>
          <a:bodyPr/>
          <a:lstStyle/>
          <a:p>
            <a:r>
              <a:rPr lang="en-GB"/>
              <a:t>Click to edit Master title style</a:t>
            </a:r>
            <a:endParaRPr lang="en-DE"/>
          </a:p>
        </p:txBody>
      </p:sp>
      <p:sp>
        <p:nvSpPr>
          <p:cNvPr id="3" name="Text Placeholder 2">
            <a:extLst>
              <a:ext uri="{FF2B5EF4-FFF2-40B4-BE49-F238E27FC236}">
                <a16:creationId xmlns:a16="http://schemas.microsoft.com/office/drawing/2014/main" id="{241AFB93-A128-6E59-8087-F4AC11DF4F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C968300-2F88-1899-404E-DE60BCBC0A0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Text Placeholder 4">
            <a:extLst>
              <a:ext uri="{FF2B5EF4-FFF2-40B4-BE49-F238E27FC236}">
                <a16:creationId xmlns:a16="http://schemas.microsoft.com/office/drawing/2014/main" id="{80A6CAC3-7B06-45EE-356F-0271868B7F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71E955C-F68E-9615-C199-DC60B7D9142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7" name="Date Placeholder 6">
            <a:extLst>
              <a:ext uri="{FF2B5EF4-FFF2-40B4-BE49-F238E27FC236}">
                <a16:creationId xmlns:a16="http://schemas.microsoft.com/office/drawing/2014/main" id="{79565A82-4F6B-4C92-910B-63601BC964CA}"/>
              </a:ext>
            </a:extLst>
          </p:cNvPr>
          <p:cNvSpPr>
            <a:spLocks noGrp="1"/>
          </p:cNvSpPr>
          <p:nvPr>
            <p:ph type="dt" sz="half" idx="10"/>
          </p:nvPr>
        </p:nvSpPr>
        <p:spPr/>
        <p:txBody>
          <a:bodyPr/>
          <a:lstStyle/>
          <a:p>
            <a:fld id="{EBF2CE94-34F4-1A45-87B0-3AC543A23532}" type="datetime1">
              <a:rPr lang="de-DE" smtClean="0"/>
              <a:t>22.11.22</a:t>
            </a:fld>
            <a:endParaRPr lang="en-DE"/>
          </a:p>
        </p:txBody>
      </p:sp>
      <p:sp>
        <p:nvSpPr>
          <p:cNvPr id="8" name="Footer Placeholder 7">
            <a:extLst>
              <a:ext uri="{FF2B5EF4-FFF2-40B4-BE49-F238E27FC236}">
                <a16:creationId xmlns:a16="http://schemas.microsoft.com/office/drawing/2014/main" id="{9C07304B-F7C8-B027-6DFC-74DB4D24D7C7}"/>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27A6F612-691A-F680-26DD-94235A1F17EC}"/>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1551867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69B79-02AF-B6FE-BA78-F9034CC4AA2E}"/>
              </a:ext>
            </a:extLst>
          </p:cNvPr>
          <p:cNvSpPr>
            <a:spLocks noGrp="1"/>
          </p:cNvSpPr>
          <p:nvPr>
            <p:ph type="title"/>
          </p:nvPr>
        </p:nvSpPr>
        <p:spPr/>
        <p:txBody>
          <a:bodyPr/>
          <a:lstStyle/>
          <a:p>
            <a:r>
              <a:rPr lang="en-GB"/>
              <a:t>Click to edit Master title style</a:t>
            </a:r>
            <a:endParaRPr lang="en-DE"/>
          </a:p>
        </p:txBody>
      </p:sp>
      <p:sp>
        <p:nvSpPr>
          <p:cNvPr id="3" name="Date Placeholder 2">
            <a:extLst>
              <a:ext uri="{FF2B5EF4-FFF2-40B4-BE49-F238E27FC236}">
                <a16:creationId xmlns:a16="http://schemas.microsoft.com/office/drawing/2014/main" id="{E8746DBD-EB5D-7A4D-F26E-30B48FC16C88}"/>
              </a:ext>
            </a:extLst>
          </p:cNvPr>
          <p:cNvSpPr>
            <a:spLocks noGrp="1"/>
          </p:cNvSpPr>
          <p:nvPr>
            <p:ph type="dt" sz="half" idx="10"/>
          </p:nvPr>
        </p:nvSpPr>
        <p:spPr/>
        <p:txBody>
          <a:bodyPr/>
          <a:lstStyle/>
          <a:p>
            <a:fld id="{4CF179E4-8CE8-4346-9202-5BE767DC13C4}" type="datetime1">
              <a:rPr lang="de-DE" smtClean="0"/>
              <a:t>22.11.22</a:t>
            </a:fld>
            <a:endParaRPr lang="en-DE"/>
          </a:p>
        </p:txBody>
      </p:sp>
      <p:sp>
        <p:nvSpPr>
          <p:cNvPr id="4" name="Footer Placeholder 3">
            <a:extLst>
              <a:ext uri="{FF2B5EF4-FFF2-40B4-BE49-F238E27FC236}">
                <a16:creationId xmlns:a16="http://schemas.microsoft.com/office/drawing/2014/main" id="{7ED32A87-AEA5-95C2-01C2-E77FED12069E}"/>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37A1DDA6-8E00-C588-312E-4D3D7F586F71}"/>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4135091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7068ED-909B-FB43-A1F6-9B07A1B4F6F0}"/>
              </a:ext>
            </a:extLst>
          </p:cNvPr>
          <p:cNvSpPr>
            <a:spLocks noGrp="1"/>
          </p:cNvSpPr>
          <p:nvPr>
            <p:ph type="dt" sz="half" idx="10"/>
          </p:nvPr>
        </p:nvSpPr>
        <p:spPr/>
        <p:txBody>
          <a:bodyPr/>
          <a:lstStyle/>
          <a:p>
            <a:fld id="{DF22CFB9-C462-2842-BD22-004150F6C3B4}" type="datetime1">
              <a:rPr lang="de-DE" smtClean="0"/>
              <a:t>22.11.22</a:t>
            </a:fld>
            <a:endParaRPr lang="en-DE"/>
          </a:p>
        </p:txBody>
      </p:sp>
      <p:sp>
        <p:nvSpPr>
          <p:cNvPr id="3" name="Footer Placeholder 2">
            <a:extLst>
              <a:ext uri="{FF2B5EF4-FFF2-40B4-BE49-F238E27FC236}">
                <a16:creationId xmlns:a16="http://schemas.microsoft.com/office/drawing/2014/main" id="{06822593-957A-07F5-E076-563DE8BCAECB}"/>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25174A71-804F-E224-36A0-D7A784CA7206}"/>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248301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EAE9F-F3AB-AA97-A9CE-5DD714BF670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Content Placeholder 2">
            <a:extLst>
              <a:ext uri="{FF2B5EF4-FFF2-40B4-BE49-F238E27FC236}">
                <a16:creationId xmlns:a16="http://schemas.microsoft.com/office/drawing/2014/main" id="{D15E7875-CF28-97C3-5DDC-99F9C724D5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Text Placeholder 3">
            <a:extLst>
              <a:ext uri="{FF2B5EF4-FFF2-40B4-BE49-F238E27FC236}">
                <a16:creationId xmlns:a16="http://schemas.microsoft.com/office/drawing/2014/main" id="{60952CD7-CD16-7000-23F9-287AA46580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4DEE037-651A-D362-0EE7-FA98C5A5AEF0}"/>
              </a:ext>
            </a:extLst>
          </p:cNvPr>
          <p:cNvSpPr>
            <a:spLocks noGrp="1"/>
          </p:cNvSpPr>
          <p:nvPr>
            <p:ph type="dt" sz="half" idx="10"/>
          </p:nvPr>
        </p:nvSpPr>
        <p:spPr/>
        <p:txBody>
          <a:bodyPr/>
          <a:lstStyle/>
          <a:p>
            <a:fld id="{B9DE3D53-2942-BB42-88BC-2EF93E8E6CC3}" type="datetime1">
              <a:rPr lang="de-DE" smtClean="0"/>
              <a:t>22.11.22</a:t>
            </a:fld>
            <a:endParaRPr lang="en-DE"/>
          </a:p>
        </p:txBody>
      </p:sp>
      <p:sp>
        <p:nvSpPr>
          <p:cNvPr id="6" name="Footer Placeholder 5">
            <a:extLst>
              <a:ext uri="{FF2B5EF4-FFF2-40B4-BE49-F238E27FC236}">
                <a16:creationId xmlns:a16="http://schemas.microsoft.com/office/drawing/2014/main" id="{1E512389-B273-B054-E58D-8DCECFE5CB5D}"/>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2A786D3F-772B-BD5A-F244-8521C280934F}"/>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4288757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6C370-2719-2EB1-E761-D7B054FC133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Picture Placeholder 2">
            <a:extLst>
              <a:ext uri="{FF2B5EF4-FFF2-40B4-BE49-F238E27FC236}">
                <a16:creationId xmlns:a16="http://schemas.microsoft.com/office/drawing/2014/main" id="{AA644A97-F7F8-565B-9AB8-7C9758FB9C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E3CCDB35-20CA-D890-C823-AB58E6F2F2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5DA4F2C-A8B0-8EAB-D78A-366713EAB586}"/>
              </a:ext>
            </a:extLst>
          </p:cNvPr>
          <p:cNvSpPr>
            <a:spLocks noGrp="1"/>
          </p:cNvSpPr>
          <p:nvPr>
            <p:ph type="dt" sz="half" idx="10"/>
          </p:nvPr>
        </p:nvSpPr>
        <p:spPr/>
        <p:txBody>
          <a:bodyPr/>
          <a:lstStyle/>
          <a:p>
            <a:fld id="{60250600-7287-7B42-940A-DE413CBB6439}" type="datetime1">
              <a:rPr lang="de-DE" smtClean="0"/>
              <a:t>22.11.22</a:t>
            </a:fld>
            <a:endParaRPr lang="en-DE"/>
          </a:p>
        </p:txBody>
      </p:sp>
      <p:sp>
        <p:nvSpPr>
          <p:cNvPr id="6" name="Footer Placeholder 5">
            <a:extLst>
              <a:ext uri="{FF2B5EF4-FFF2-40B4-BE49-F238E27FC236}">
                <a16:creationId xmlns:a16="http://schemas.microsoft.com/office/drawing/2014/main" id="{83F6F940-2953-5BF1-D8BC-9BAF12DC626C}"/>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50A620AA-D411-86F0-673F-756B3246C2A5}"/>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1593778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9B927F-72BA-F61A-FC18-E1D2FD4139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E"/>
          </a:p>
        </p:txBody>
      </p:sp>
      <p:sp>
        <p:nvSpPr>
          <p:cNvPr id="3" name="Text Placeholder 2">
            <a:extLst>
              <a:ext uri="{FF2B5EF4-FFF2-40B4-BE49-F238E27FC236}">
                <a16:creationId xmlns:a16="http://schemas.microsoft.com/office/drawing/2014/main" id="{CD3A21BC-9E6C-5907-C9B6-15FBCC5B98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C0DB6185-5893-38D0-7A53-F6B058FD1B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91C98C-4CD2-CB41-902F-5C8A631AAF29}" type="datetime1">
              <a:rPr lang="de-DE" smtClean="0"/>
              <a:t>22.11.22</a:t>
            </a:fld>
            <a:endParaRPr lang="en-DE"/>
          </a:p>
        </p:txBody>
      </p:sp>
      <p:sp>
        <p:nvSpPr>
          <p:cNvPr id="5" name="Footer Placeholder 4">
            <a:extLst>
              <a:ext uri="{FF2B5EF4-FFF2-40B4-BE49-F238E27FC236}">
                <a16:creationId xmlns:a16="http://schemas.microsoft.com/office/drawing/2014/main" id="{93654ACC-D45B-8EBF-5EFC-CBE75EE62E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F60E617D-792C-8FF0-2EF9-1EDF902725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FEAD7E-BF4A-2941-8FC0-E96033F99716}" type="slidenum">
              <a:rPr lang="en-DE" smtClean="0"/>
              <a:t>‹#›</a:t>
            </a:fld>
            <a:endParaRPr lang="en-DE"/>
          </a:p>
        </p:txBody>
      </p:sp>
    </p:spTree>
    <p:extLst>
      <p:ext uri="{BB962C8B-B14F-4D97-AF65-F5344CB8AC3E}">
        <p14:creationId xmlns:p14="http://schemas.microsoft.com/office/powerpoint/2010/main" val="36434044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lilianweng.github.io/posts/2018-08-12-vae/"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lilianweng.github.io/posts/2018-08-12-vae/"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arxiv.org/abs/2204.06125"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beta.dreamstudio.ai/dream" TargetMode="External"/><Relationship Id="rId2" Type="http://schemas.openxmlformats.org/officeDocument/2006/relationships/hyperlink" Target="https://huggingface.co/CompVis/stable-diffusion"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arxiv.org/abs/1406.2661" TargetMode="External"/><Relationship Id="rId2" Type="http://schemas.openxmlformats.org/officeDocument/2006/relationships/hyperlink" Target="https://arxiv.org/abs/1312.6114" TargetMode="External"/><Relationship Id="rId1" Type="http://schemas.openxmlformats.org/officeDocument/2006/relationships/slideLayout" Target="../slideLayouts/slideLayout2.xml"/><Relationship Id="rId5" Type="http://schemas.openxmlformats.org/officeDocument/2006/relationships/hyperlink" Target="https://arxiv.org/abs/2112.10752" TargetMode="External"/><Relationship Id="rId4" Type="http://schemas.openxmlformats.org/officeDocument/2006/relationships/hyperlink" Target="https://arxiv.org/abs/1908.09257"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www.sciencedirect.com/science/article/pii/S0004370221000862" TargetMode="External"/><Relationship Id="rId5" Type="http://schemas.openxmlformats.org/officeDocument/2006/relationships/hyperlink" Target="https://arxiv.org/abs/2205.06760" TargetMode="External"/><Relationship Id="rId4" Type="http://schemas.openxmlformats.org/officeDocument/2006/relationships/hyperlink" Target="https://arxiv.org/abs/2206.07682"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lilianweng.github.io/posts/2021-07-11-diffusion-models/"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73363-ADE1-D629-C188-A0AD5ABC2F84}"/>
              </a:ext>
            </a:extLst>
          </p:cNvPr>
          <p:cNvSpPr>
            <a:spLocks noGrp="1"/>
          </p:cNvSpPr>
          <p:nvPr>
            <p:ph type="ctrTitle"/>
          </p:nvPr>
        </p:nvSpPr>
        <p:spPr/>
        <p:txBody>
          <a:bodyPr>
            <a:normAutofit/>
          </a:bodyPr>
          <a:lstStyle/>
          <a:p>
            <a:r>
              <a:rPr lang="en-DE" dirty="0"/>
              <a:t>Generative Models</a:t>
            </a:r>
            <a:br>
              <a:rPr lang="en-DE" dirty="0"/>
            </a:br>
            <a:r>
              <a:rPr lang="en-DE" sz="4000" i="1" dirty="0"/>
              <a:t>Discriminative vs Generative</a:t>
            </a:r>
          </a:p>
        </p:txBody>
      </p:sp>
      <p:sp>
        <p:nvSpPr>
          <p:cNvPr id="3" name="Subtitle 2">
            <a:extLst>
              <a:ext uri="{FF2B5EF4-FFF2-40B4-BE49-F238E27FC236}">
                <a16:creationId xmlns:a16="http://schemas.microsoft.com/office/drawing/2014/main" id="{7A9C7435-EE51-07B9-EEBD-5697C12B84BF}"/>
              </a:ext>
            </a:extLst>
          </p:cNvPr>
          <p:cNvSpPr>
            <a:spLocks noGrp="1"/>
          </p:cNvSpPr>
          <p:nvPr>
            <p:ph type="subTitle" idx="1"/>
          </p:nvPr>
        </p:nvSpPr>
        <p:spPr/>
        <p:txBody>
          <a:bodyPr>
            <a:normAutofit/>
          </a:bodyPr>
          <a:lstStyle/>
          <a:p>
            <a:endParaRPr lang="en-DE" dirty="0"/>
          </a:p>
          <a:p>
            <a:r>
              <a:rPr lang="en-DE" dirty="0"/>
              <a:t>Understanding Machine Learning</a:t>
            </a:r>
          </a:p>
        </p:txBody>
      </p:sp>
    </p:spTree>
    <p:extLst>
      <p:ext uri="{BB962C8B-B14F-4D97-AF65-F5344CB8AC3E}">
        <p14:creationId xmlns:p14="http://schemas.microsoft.com/office/powerpoint/2010/main" val="17626274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123F4-00F6-A0AA-4B9A-1BF35A11D17F}"/>
              </a:ext>
            </a:extLst>
          </p:cNvPr>
          <p:cNvSpPr>
            <a:spLocks noGrp="1"/>
          </p:cNvSpPr>
          <p:nvPr>
            <p:ph type="title"/>
          </p:nvPr>
        </p:nvSpPr>
        <p:spPr/>
        <p:txBody>
          <a:bodyPr/>
          <a:lstStyle/>
          <a:p>
            <a:r>
              <a:rPr lang="en-DE" dirty="0"/>
              <a:t>Variational Inference</a:t>
            </a:r>
          </a:p>
        </p:txBody>
      </p:sp>
      <p:sp>
        <p:nvSpPr>
          <p:cNvPr id="3" name="Slide Number Placeholder 2">
            <a:extLst>
              <a:ext uri="{FF2B5EF4-FFF2-40B4-BE49-F238E27FC236}">
                <a16:creationId xmlns:a16="http://schemas.microsoft.com/office/drawing/2014/main" id="{9B364BE8-E89E-82E2-179F-2997821D6015}"/>
              </a:ext>
            </a:extLst>
          </p:cNvPr>
          <p:cNvSpPr>
            <a:spLocks noGrp="1"/>
          </p:cNvSpPr>
          <p:nvPr>
            <p:ph type="sldNum" sz="quarter" idx="12"/>
          </p:nvPr>
        </p:nvSpPr>
        <p:spPr/>
        <p:txBody>
          <a:bodyPr/>
          <a:lstStyle/>
          <a:p>
            <a:fld id="{15FEAD7E-BF4A-2941-8FC0-E96033F99716}" type="slidenum">
              <a:rPr lang="en-DE" smtClean="0"/>
              <a:t>10</a:t>
            </a:fld>
            <a:endParaRPr lang="en-DE"/>
          </a:p>
        </p:txBody>
      </p:sp>
    </p:spTree>
    <p:extLst>
      <p:ext uri="{BB962C8B-B14F-4D97-AF65-F5344CB8AC3E}">
        <p14:creationId xmlns:p14="http://schemas.microsoft.com/office/powerpoint/2010/main" val="865518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480FE-F44E-1FBE-7365-CC7FFA9398C9}"/>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BA26CDAA-4E36-1399-EB83-B98E2F436504}"/>
              </a:ext>
            </a:extLst>
          </p:cNvPr>
          <p:cNvSpPr>
            <a:spLocks noGrp="1"/>
          </p:cNvSpPr>
          <p:nvPr>
            <p:ph idx="1"/>
          </p:nvPr>
        </p:nvSpPr>
        <p:spPr/>
        <p:txBody>
          <a:bodyPr/>
          <a:lstStyle/>
          <a:p>
            <a:r>
              <a:rPr lang="en-DE" dirty="0"/>
              <a:t>Bayesian …</a:t>
            </a:r>
          </a:p>
        </p:txBody>
      </p:sp>
      <p:sp>
        <p:nvSpPr>
          <p:cNvPr id="4" name="Slide Number Placeholder 3">
            <a:extLst>
              <a:ext uri="{FF2B5EF4-FFF2-40B4-BE49-F238E27FC236}">
                <a16:creationId xmlns:a16="http://schemas.microsoft.com/office/drawing/2014/main" id="{7E47F42D-5C43-7715-2E0C-247544AAF6A0}"/>
              </a:ext>
            </a:extLst>
          </p:cNvPr>
          <p:cNvSpPr>
            <a:spLocks noGrp="1"/>
          </p:cNvSpPr>
          <p:nvPr>
            <p:ph type="sldNum" sz="quarter" idx="12"/>
          </p:nvPr>
        </p:nvSpPr>
        <p:spPr/>
        <p:txBody>
          <a:bodyPr/>
          <a:lstStyle/>
          <a:p>
            <a:fld id="{15FEAD7E-BF4A-2941-8FC0-E96033F99716}" type="slidenum">
              <a:rPr lang="en-DE" smtClean="0"/>
              <a:t>11</a:t>
            </a:fld>
            <a:endParaRPr lang="en-DE"/>
          </a:p>
        </p:txBody>
      </p:sp>
    </p:spTree>
    <p:extLst>
      <p:ext uri="{BB962C8B-B14F-4D97-AF65-F5344CB8AC3E}">
        <p14:creationId xmlns:p14="http://schemas.microsoft.com/office/powerpoint/2010/main" val="162104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2111A-BDFD-B6C3-8765-75341EC36FFA}"/>
              </a:ext>
            </a:extLst>
          </p:cNvPr>
          <p:cNvSpPr>
            <a:spLocks noGrp="1"/>
          </p:cNvSpPr>
          <p:nvPr>
            <p:ph type="title"/>
          </p:nvPr>
        </p:nvSpPr>
        <p:spPr/>
        <p:txBody>
          <a:bodyPr/>
          <a:lstStyle/>
          <a:p>
            <a:r>
              <a:rPr lang="en-DE" dirty="0"/>
              <a:t>Recap: Autoencoder</a:t>
            </a:r>
          </a:p>
        </p:txBody>
      </p:sp>
      <p:sp>
        <p:nvSpPr>
          <p:cNvPr id="3" name="Content Placeholder 2">
            <a:extLst>
              <a:ext uri="{FF2B5EF4-FFF2-40B4-BE49-F238E27FC236}">
                <a16:creationId xmlns:a16="http://schemas.microsoft.com/office/drawing/2014/main" id="{A2E7CE92-D107-E9C1-8B56-40DDEDE7B9F5}"/>
              </a:ext>
            </a:extLst>
          </p:cNvPr>
          <p:cNvSpPr>
            <a:spLocks noGrp="1"/>
          </p:cNvSpPr>
          <p:nvPr>
            <p:ph idx="1"/>
          </p:nvPr>
        </p:nvSpPr>
        <p:spPr>
          <a:xfrm>
            <a:off x="838200" y="1825625"/>
            <a:ext cx="3581400" cy="4351338"/>
          </a:xfrm>
        </p:spPr>
        <p:txBody>
          <a:bodyPr>
            <a:normAutofit/>
          </a:bodyPr>
          <a:lstStyle/>
          <a:p>
            <a:pPr marL="0" indent="0">
              <a:buNone/>
            </a:pPr>
            <a:r>
              <a:rPr lang="en-GB" sz="2400" dirty="0"/>
              <a:t>(deep) e</a:t>
            </a:r>
            <a:r>
              <a:rPr lang="en-DE" sz="2400" dirty="0"/>
              <a:t>ncoder network</a:t>
            </a:r>
          </a:p>
          <a:p>
            <a:pPr marL="0" indent="0">
              <a:buNone/>
            </a:pPr>
            <a:r>
              <a:rPr lang="en-GB" sz="2400" dirty="0"/>
              <a:t>(deep) d</a:t>
            </a:r>
            <a:r>
              <a:rPr lang="en-DE" sz="2400" dirty="0"/>
              <a:t>ecoder network</a:t>
            </a:r>
          </a:p>
          <a:p>
            <a:pPr marL="0" indent="0">
              <a:buNone/>
            </a:pPr>
            <a:r>
              <a:rPr lang="en-GB" sz="2400" dirty="0"/>
              <a:t>learned together by minimizing differences between original input and reconstructed input (expressed as losses)</a:t>
            </a:r>
          </a:p>
          <a:p>
            <a:pPr marL="0" indent="0">
              <a:buNone/>
            </a:pPr>
            <a:endParaRPr lang="en-GB" sz="2400" dirty="0"/>
          </a:p>
          <a:p>
            <a:pPr marL="0" indent="0">
              <a:buNone/>
            </a:pPr>
            <a:r>
              <a:rPr lang="en-GB" sz="2400" dirty="0"/>
              <a:t>compressed intermediate representation: d</a:t>
            </a:r>
            <a:r>
              <a:rPr lang="en-DE" sz="2400" dirty="0"/>
              <a:t>imensionality reduction</a:t>
            </a:r>
          </a:p>
        </p:txBody>
      </p:sp>
      <p:sp>
        <p:nvSpPr>
          <p:cNvPr id="4" name="Slide Number Placeholder 3">
            <a:extLst>
              <a:ext uri="{FF2B5EF4-FFF2-40B4-BE49-F238E27FC236}">
                <a16:creationId xmlns:a16="http://schemas.microsoft.com/office/drawing/2014/main" id="{1482C071-D53B-26B7-F4DB-77326393C9B0}"/>
              </a:ext>
            </a:extLst>
          </p:cNvPr>
          <p:cNvSpPr>
            <a:spLocks noGrp="1"/>
          </p:cNvSpPr>
          <p:nvPr>
            <p:ph type="sldNum" sz="quarter" idx="12"/>
          </p:nvPr>
        </p:nvSpPr>
        <p:spPr/>
        <p:txBody>
          <a:bodyPr/>
          <a:lstStyle/>
          <a:p>
            <a:fld id="{15FEAD7E-BF4A-2941-8FC0-E96033F99716}" type="slidenum">
              <a:rPr lang="en-DE" smtClean="0"/>
              <a:t>12</a:t>
            </a:fld>
            <a:endParaRPr lang="en-DE"/>
          </a:p>
        </p:txBody>
      </p:sp>
      <p:pic>
        <p:nvPicPr>
          <p:cNvPr id="6" name="Picture 5" descr="Diagram&#10;&#10;Description automatically generated">
            <a:extLst>
              <a:ext uri="{FF2B5EF4-FFF2-40B4-BE49-F238E27FC236}">
                <a16:creationId xmlns:a16="http://schemas.microsoft.com/office/drawing/2014/main" id="{6C250194-C355-94B8-A88A-327B8D01790C}"/>
              </a:ext>
            </a:extLst>
          </p:cNvPr>
          <p:cNvPicPr>
            <a:picLocks noChangeAspect="1"/>
          </p:cNvPicPr>
          <p:nvPr/>
        </p:nvPicPr>
        <p:blipFill>
          <a:blip r:embed="rId2"/>
          <a:stretch>
            <a:fillRect/>
          </a:stretch>
        </p:blipFill>
        <p:spPr>
          <a:xfrm>
            <a:off x="4419600" y="1870075"/>
            <a:ext cx="7772400" cy="4155854"/>
          </a:xfrm>
          <a:prstGeom prst="rect">
            <a:avLst/>
          </a:prstGeom>
        </p:spPr>
      </p:pic>
      <p:sp>
        <p:nvSpPr>
          <p:cNvPr id="7" name="TextBox 6">
            <a:extLst>
              <a:ext uri="{FF2B5EF4-FFF2-40B4-BE49-F238E27FC236}">
                <a16:creationId xmlns:a16="http://schemas.microsoft.com/office/drawing/2014/main" id="{7A0BAB54-2EB8-2068-0ED9-9775C0AE6B58}"/>
              </a:ext>
            </a:extLst>
          </p:cNvPr>
          <p:cNvSpPr txBox="1"/>
          <p:nvPr/>
        </p:nvSpPr>
        <p:spPr>
          <a:xfrm>
            <a:off x="11580910" y="6025929"/>
            <a:ext cx="532518" cy="246221"/>
          </a:xfrm>
          <a:prstGeom prst="rect">
            <a:avLst/>
          </a:prstGeom>
          <a:noFill/>
        </p:spPr>
        <p:txBody>
          <a:bodyPr wrap="square" rtlCol="0">
            <a:spAutoFit/>
          </a:bodyPr>
          <a:lstStyle/>
          <a:p>
            <a:r>
              <a:rPr lang="de-DE" sz="1000" dirty="0">
                <a:hlinkClick r:id="rId3"/>
              </a:rPr>
              <a:t>source</a:t>
            </a:r>
            <a:endParaRPr lang="de-DE" sz="1000" dirty="0"/>
          </a:p>
        </p:txBody>
      </p:sp>
    </p:spTree>
    <p:extLst>
      <p:ext uri="{BB962C8B-B14F-4D97-AF65-F5344CB8AC3E}">
        <p14:creationId xmlns:p14="http://schemas.microsoft.com/office/powerpoint/2010/main" val="4191921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59E41-ECFA-4B23-7917-45A3A704AA8D}"/>
              </a:ext>
            </a:extLst>
          </p:cNvPr>
          <p:cNvSpPr>
            <a:spLocks noGrp="1"/>
          </p:cNvSpPr>
          <p:nvPr>
            <p:ph type="title"/>
          </p:nvPr>
        </p:nvSpPr>
        <p:spPr/>
        <p:txBody>
          <a:bodyPr/>
          <a:lstStyle/>
          <a:p>
            <a:r>
              <a:rPr lang="en-DE" dirty="0"/>
              <a:t>Variational Autoencoder (VAE)</a:t>
            </a:r>
          </a:p>
        </p:txBody>
      </p:sp>
      <p:sp>
        <p:nvSpPr>
          <p:cNvPr id="3" name="Content Placeholder 2">
            <a:extLst>
              <a:ext uri="{FF2B5EF4-FFF2-40B4-BE49-F238E27FC236}">
                <a16:creationId xmlns:a16="http://schemas.microsoft.com/office/drawing/2014/main" id="{767042BE-9C49-610D-E6E4-D39936E826A9}"/>
              </a:ext>
            </a:extLst>
          </p:cNvPr>
          <p:cNvSpPr>
            <a:spLocks noGrp="1"/>
          </p:cNvSpPr>
          <p:nvPr>
            <p:ph idx="1"/>
          </p:nvPr>
        </p:nvSpPr>
        <p:spPr/>
        <p:txBody>
          <a:bodyPr/>
          <a:lstStyle/>
          <a:p>
            <a:r>
              <a:rPr lang="en-DE" dirty="0"/>
              <a:t>…</a:t>
            </a:r>
          </a:p>
          <a:p>
            <a:r>
              <a:rPr lang="en-GB" b="0" i="0" u="none" strike="noStrike" dirty="0">
                <a:solidFill>
                  <a:srgbClr val="1F1F1F"/>
                </a:solidFill>
                <a:effectLst/>
                <a:latin typeface="-apple-system"/>
              </a:rPr>
              <a:t>VAE relies on a surrogate loss</a:t>
            </a:r>
            <a:endParaRPr lang="en-DE" dirty="0"/>
          </a:p>
        </p:txBody>
      </p:sp>
      <p:sp>
        <p:nvSpPr>
          <p:cNvPr id="4" name="Slide Number Placeholder 3">
            <a:extLst>
              <a:ext uri="{FF2B5EF4-FFF2-40B4-BE49-F238E27FC236}">
                <a16:creationId xmlns:a16="http://schemas.microsoft.com/office/drawing/2014/main" id="{1AC3A980-5314-8BEC-5223-66670434B060}"/>
              </a:ext>
            </a:extLst>
          </p:cNvPr>
          <p:cNvSpPr>
            <a:spLocks noGrp="1"/>
          </p:cNvSpPr>
          <p:nvPr>
            <p:ph type="sldNum" sz="quarter" idx="12"/>
          </p:nvPr>
        </p:nvSpPr>
        <p:spPr/>
        <p:txBody>
          <a:bodyPr/>
          <a:lstStyle/>
          <a:p>
            <a:fld id="{77E1BB0D-8AD4-A14C-8FD5-F1619D1A43A2}" type="slidenum">
              <a:rPr lang="en-DE" smtClean="0"/>
              <a:t>13</a:t>
            </a:fld>
            <a:endParaRPr lang="en-DE"/>
          </a:p>
        </p:txBody>
      </p:sp>
      <p:pic>
        <p:nvPicPr>
          <p:cNvPr id="6" name="Picture 5" descr="Diagram&#10;&#10;Description automatically generated">
            <a:extLst>
              <a:ext uri="{FF2B5EF4-FFF2-40B4-BE49-F238E27FC236}">
                <a16:creationId xmlns:a16="http://schemas.microsoft.com/office/drawing/2014/main" id="{362D66C6-047D-BCAF-4DD6-D5F39AD6EB47}"/>
              </a:ext>
            </a:extLst>
          </p:cNvPr>
          <p:cNvPicPr>
            <a:picLocks noChangeAspect="1"/>
          </p:cNvPicPr>
          <p:nvPr/>
        </p:nvPicPr>
        <p:blipFill>
          <a:blip r:embed="rId2"/>
          <a:stretch>
            <a:fillRect/>
          </a:stretch>
        </p:blipFill>
        <p:spPr>
          <a:xfrm>
            <a:off x="2741841" y="4304308"/>
            <a:ext cx="6708318" cy="2417167"/>
          </a:xfrm>
          <a:prstGeom prst="rect">
            <a:avLst/>
          </a:prstGeom>
        </p:spPr>
      </p:pic>
      <p:sp>
        <p:nvSpPr>
          <p:cNvPr id="9" name="TextBox 8">
            <a:extLst>
              <a:ext uri="{FF2B5EF4-FFF2-40B4-BE49-F238E27FC236}">
                <a16:creationId xmlns:a16="http://schemas.microsoft.com/office/drawing/2014/main" id="{BC295979-02D2-BA69-0A1F-F8A23848662E}"/>
              </a:ext>
            </a:extLst>
          </p:cNvPr>
          <p:cNvSpPr txBox="1"/>
          <p:nvPr/>
        </p:nvSpPr>
        <p:spPr>
          <a:xfrm>
            <a:off x="9183900" y="6538912"/>
            <a:ext cx="532518" cy="246221"/>
          </a:xfrm>
          <a:prstGeom prst="rect">
            <a:avLst/>
          </a:prstGeom>
          <a:noFill/>
        </p:spPr>
        <p:txBody>
          <a:bodyPr wrap="square" rtlCol="0">
            <a:spAutoFit/>
          </a:bodyPr>
          <a:lstStyle/>
          <a:p>
            <a:r>
              <a:rPr lang="de-DE" sz="1000" dirty="0">
                <a:hlinkClick r:id="rId3"/>
              </a:rPr>
              <a:t>source</a:t>
            </a:r>
            <a:endParaRPr lang="de-DE" sz="1000" dirty="0"/>
          </a:p>
        </p:txBody>
      </p:sp>
    </p:spTree>
    <p:extLst>
      <p:ext uri="{BB962C8B-B14F-4D97-AF65-F5344CB8AC3E}">
        <p14:creationId xmlns:p14="http://schemas.microsoft.com/office/powerpoint/2010/main" val="252946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311C3-6D9E-50B9-52E1-4797B7F794AF}"/>
              </a:ext>
            </a:extLst>
          </p:cNvPr>
          <p:cNvSpPr>
            <a:spLocks noGrp="1"/>
          </p:cNvSpPr>
          <p:nvPr>
            <p:ph type="title"/>
          </p:nvPr>
        </p:nvSpPr>
        <p:spPr/>
        <p:txBody>
          <a:bodyPr/>
          <a:lstStyle/>
          <a:p>
            <a:r>
              <a:rPr lang="en-DE" dirty="0"/>
              <a:t>ELBO</a:t>
            </a:r>
          </a:p>
        </p:txBody>
      </p:sp>
      <p:sp>
        <p:nvSpPr>
          <p:cNvPr id="3" name="Content Placeholder 2">
            <a:extLst>
              <a:ext uri="{FF2B5EF4-FFF2-40B4-BE49-F238E27FC236}">
                <a16:creationId xmlns:a16="http://schemas.microsoft.com/office/drawing/2014/main" id="{81C59FAC-8FDC-8104-491C-7473D1BEFAC1}"/>
              </a:ext>
            </a:extLst>
          </p:cNvPr>
          <p:cNvSpPr>
            <a:spLocks noGrp="1"/>
          </p:cNvSpPr>
          <p:nvPr>
            <p:ph idx="1"/>
          </p:nvPr>
        </p:nvSpPr>
        <p:spPr/>
        <p:txBody>
          <a:bodyPr/>
          <a:lstStyle/>
          <a:p>
            <a:endParaRPr lang="en-DE"/>
          </a:p>
        </p:txBody>
      </p:sp>
      <p:sp>
        <p:nvSpPr>
          <p:cNvPr id="4" name="Slide Number Placeholder 3">
            <a:extLst>
              <a:ext uri="{FF2B5EF4-FFF2-40B4-BE49-F238E27FC236}">
                <a16:creationId xmlns:a16="http://schemas.microsoft.com/office/drawing/2014/main" id="{F49B5019-ABD1-BA78-E31B-A1F9196153C7}"/>
              </a:ext>
            </a:extLst>
          </p:cNvPr>
          <p:cNvSpPr>
            <a:spLocks noGrp="1"/>
          </p:cNvSpPr>
          <p:nvPr>
            <p:ph type="sldNum" sz="quarter" idx="12"/>
          </p:nvPr>
        </p:nvSpPr>
        <p:spPr/>
        <p:txBody>
          <a:bodyPr/>
          <a:lstStyle/>
          <a:p>
            <a:fld id="{15FEAD7E-BF4A-2941-8FC0-E96033F99716}" type="slidenum">
              <a:rPr lang="en-DE" smtClean="0"/>
              <a:t>14</a:t>
            </a:fld>
            <a:endParaRPr lang="en-DE"/>
          </a:p>
        </p:txBody>
      </p:sp>
    </p:spTree>
    <p:extLst>
      <p:ext uri="{BB962C8B-B14F-4D97-AF65-F5344CB8AC3E}">
        <p14:creationId xmlns:p14="http://schemas.microsoft.com/office/powerpoint/2010/main" val="2738889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40E73-E369-2050-1415-831834E6CCDE}"/>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DAC12B7C-D5DC-9D95-0812-09CECFB0F043}"/>
              </a:ext>
            </a:extLst>
          </p:cNvPr>
          <p:cNvSpPr>
            <a:spLocks noGrp="1"/>
          </p:cNvSpPr>
          <p:nvPr>
            <p:ph idx="1"/>
          </p:nvPr>
        </p:nvSpPr>
        <p:spPr/>
        <p:txBody>
          <a:bodyPr/>
          <a:lstStyle/>
          <a:p>
            <a:r>
              <a:rPr lang="en-GB" dirty="0"/>
              <a:t>r</a:t>
            </a:r>
            <a:r>
              <a:rPr lang="en-DE" dirty="0"/>
              <a:t>eparameterization trick</a:t>
            </a:r>
          </a:p>
        </p:txBody>
      </p:sp>
      <p:sp>
        <p:nvSpPr>
          <p:cNvPr id="4" name="Slide Number Placeholder 3">
            <a:extLst>
              <a:ext uri="{FF2B5EF4-FFF2-40B4-BE49-F238E27FC236}">
                <a16:creationId xmlns:a16="http://schemas.microsoft.com/office/drawing/2014/main" id="{EC70EB21-286F-8A13-0E94-D3D04B804B94}"/>
              </a:ext>
            </a:extLst>
          </p:cNvPr>
          <p:cNvSpPr>
            <a:spLocks noGrp="1"/>
          </p:cNvSpPr>
          <p:nvPr>
            <p:ph type="sldNum" sz="quarter" idx="12"/>
          </p:nvPr>
        </p:nvSpPr>
        <p:spPr/>
        <p:txBody>
          <a:bodyPr/>
          <a:lstStyle/>
          <a:p>
            <a:fld id="{15FEAD7E-BF4A-2941-8FC0-E96033F99716}" type="slidenum">
              <a:rPr lang="en-DE" smtClean="0"/>
              <a:t>15</a:t>
            </a:fld>
            <a:endParaRPr lang="en-DE"/>
          </a:p>
        </p:txBody>
      </p:sp>
      <p:pic>
        <p:nvPicPr>
          <p:cNvPr id="6" name="Picture 5" descr="Diagram&#10;&#10;Description automatically generated">
            <a:extLst>
              <a:ext uri="{FF2B5EF4-FFF2-40B4-BE49-F238E27FC236}">
                <a16:creationId xmlns:a16="http://schemas.microsoft.com/office/drawing/2014/main" id="{45DD7E88-84CF-8BA4-0648-9BC08EB31AAB}"/>
              </a:ext>
            </a:extLst>
          </p:cNvPr>
          <p:cNvPicPr>
            <a:picLocks noChangeAspect="1"/>
          </p:cNvPicPr>
          <p:nvPr/>
        </p:nvPicPr>
        <p:blipFill>
          <a:blip r:embed="rId2"/>
          <a:stretch>
            <a:fillRect/>
          </a:stretch>
        </p:blipFill>
        <p:spPr>
          <a:xfrm>
            <a:off x="6674067" y="2154620"/>
            <a:ext cx="5457990" cy="3875964"/>
          </a:xfrm>
          <a:prstGeom prst="rect">
            <a:avLst/>
          </a:prstGeom>
        </p:spPr>
      </p:pic>
      <p:sp>
        <p:nvSpPr>
          <p:cNvPr id="7" name="TextBox 6">
            <a:extLst>
              <a:ext uri="{FF2B5EF4-FFF2-40B4-BE49-F238E27FC236}">
                <a16:creationId xmlns:a16="http://schemas.microsoft.com/office/drawing/2014/main" id="{AA43B080-9B67-8CF0-F288-F99BB90983F5}"/>
              </a:ext>
            </a:extLst>
          </p:cNvPr>
          <p:cNvSpPr txBox="1"/>
          <p:nvPr/>
        </p:nvSpPr>
        <p:spPr>
          <a:xfrm>
            <a:off x="11077036" y="5824135"/>
            <a:ext cx="962123" cy="246221"/>
          </a:xfrm>
          <a:prstGeom prst="rect">
            <a:avLst/>
          </a:prstGeom>
          <a:noFill/>
        </p:spPr>
        <p:txBody>
          <a:bodyPr wrap="none" rtlCol="0">
            <a:spAutoFit/>
          </a:bodyPr>
          <a:lstStyle/>
          <a:p>
            <a:r>
              <a:rPr lang="de-DE" sz="1000" dirty="0" err="1"/>
              <a:t>from</a:t>
            </a:r>
            <a:r>
              <a:rPr lang="de-DE" sz="1000" dirty="0"/>
              <a:t> </a:t>
            </a:r>
            <a:r>
              <a:rPr lang="de-DE" sz="1000" dirty="0" err="1"/>
              <a:t>wikipedia</a:t>
            </a:r>
            <a:endParaRPr lang="de-DE" sz="1000" dirty="0"/>
          </a:p>
        </p:txBody>
      </p:sp>
    </p:spTree>
    <p:extLst>
      <p:ext uri="{BB962C8B-B14F-4D97-AF65-F5344CB8AC3E}">
        <p14:creationId xmlns:p14="http://schemas.microsoft.com/office/powerpoint/2010/main" val="3333728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375CD-693C-6492-135D-D9B2018EC816}"/>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A7B34B67-E1F3-3324-0076-483145A1CE98}"/>
              </a:ext>
            </a:extLst>
          </p:cNvPr>
          <p:cNvSpPr>
            <a:spLocks noGrp="1"/>
          </p:cNvSpPr>
          <p:nvPr>
            <p:ph idx="1"/>
          </p:nvPr>
        </p:nvSpPr>
        <p:spPr/>
        <p:txBody>
          <a:bodyPr/>
          <a:lstStyle/>
          <a:p>
            <a:r>
              <a:rPr lang="en-DE" dirty="0"/>
              <a:t>…</a:t>
            </a:r>
          </a:p>
        </p:txBody>
      </p:sp>
      <p:sp>
        <p:nvSpPr>
          <p:cNvPr id="4" name="Slide Number Placeholder 3">
            <a:extLst>
              <a:ext uri="{FF2B5EF4-FFF2-40B4-BE49-F238E27FC236}">
                <a16:creationId xmlns:a16="http://schemas.microsoft.com/office/drawing/2014/main" id="{157525B6-9F4A-1D6F-25B0-65A7DDBC4308}"/>
              </a:ext>
            </a:extLst>
          </p:cNvPr>
          <p:cNvSpPr>
            <a:spLocks noGrp="1"/>
          </p:cNvSpPr>
          <p:nvPr>
            <p:ph type="sldNum" sz="quarter" idx="12"/>
          </p:nvPr>
        </p:nvSpPr>
        <p:spPr/>
        <p:txBody>
          <a:bodyPr/>
          <a:lstStyle/>
          <a:p>
            <a:fld id="{15FEAD7E-BF4A-2941-8FC0-E96033F99716}" type="slidenum">
              <a:rPr lang="en-DE" smtClean="0"/>
              <a:t>16</a:t>
            </a:fld>
            <a:endParaRPr lang="en-DE"/>
          </a:p>
        </p:txBody>
      </p:sp>
      <p:pic>
        <p:nvPicPr>
          <p:cNvPr id="6" name="Picture 5" descr="A picture containing text, clock&#10;&#10;Description automatically generated">
            <a:extLst>
              <a:ext uri="{FF2B5EF4-FFF2-40B4-BE49-F238E27FC236}">
                <a16:creationId xmlns:a16="http://schemas.microsoft.com/office/drawing/2014/main" id="{F2A257EF-A73B-4D0A-A645-A2A53E9B93C7}"/>
              </a:ext>
            </a:extLst>
          </p:cNvPr>
          <p:cNvPicPr>
            <a:picLocks noChangeAspect="1"/>
          </p:cNvPicPr>
          <p:nvPr/>
        </p:nvPicPr>
        <p:blipFill>
          <a:blip r:embed="rId2"/>
          <a:stretch>
            <a:fillRect/>
          </a:stretch>
        </p:blipFill>
        <p:spPr>
          <a:xfrm>
            <a:off x="4419600" y="2390243"/>
            <a:ext cx="7772400" cy="3222102"/>
          </a:xfrm>
          <a:prstGeom prst="rect">
            <a:avLst/>
          </a:prstGeom>
        </p:spPr>
      </p:pic>
      <p:sp>
        <p:nvSpPr>
          <p:cNvPr id="7" name="TextBox 6">
            <a:extLst>
              <a:ext uri="{FF2B5EF4-FFF2-40B4-BE49-F238E27FC236}">
                <a16:creationId xmlns:a16="http://schemas.microsoft.com/office/drawing/2014/main" id="{8D02FDD6-6B2A-0BF2-4378-ED5825D92929}"/>
              </a:ext>
            </a:extLst>
          </p:cNvPr>
          <p:cNvSpPr txBox="1"/>
          <p:nvPr/>
        </p:nvSpPr>
        <p:spPr>
          <a:xfrm>
            <a:off x="10872738" y="5455817"/>
            <a:ext cx="962123" cy="246221"/>
          </a:xfrm>
          <a:prstGeom prst="rect">
            <a:avLst/>
          </a:prstGeom>
          <a:noFill/>
        </p:spPr>
        <p:txBody>
          <a:bodyPr wrap="none" rtlCol="0">
            <a:spAutoFit/>
          </a:bodyPr>
          <a:lstStyle/>
          <a:p>
            <a:r>
              <a:rPr lang="de-DE" sz="1000" dirty="0" err="1"/>
              <a:t>from</a:t>
            </a:r>
            <a:r>
              <a:rPr lang="de-DE" sz="1000" dirty="0"/>
              <a:t> </a:t>
            </a:r>
            <a:r>
              <a:rPr lang="de-DE" sz="1000" dirty="0" err="1"/>
              <a:t>wikipedia</a:t>
            </a:r>
            <a:endParaRPr lang="de-DE" sz="1000" dirty="0"/>
          </a:p>
        </p:txBody>
      </p:sp>
    </p:spTree>
    <p:extLst>
      <p:ext uri="{BB962C8B-B14F-4D97-AF65-F5344CB8AC3E}">
        <p14:creationId xmlns:p14="http://schemas.microsoft.com/office/powerpoint/2010/main" val="2625265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C5CD4-0DFB-DE78-7B8D-A852278FD79F}"/>
              </a:ext>
            </a:extLst>
          </p:cNvPr>
          <p:cNvSpPr>
            <a:spLocks noGrp="1"/>
          </p:cNvSpPr>
          <p:nvPr>
            <p:ph type="title"/>
          </p:nvPr>
        </p:nvSpPr>
        <p:spPr/>
        <p:txBody>
          <a:bodyPr/>
          <a:lstStyle/>
          <a:p>
            <a:r>
              <a:rPr lang="en-DE" dirty="0"/>
              <a:t>Generative Adversarial Networks (GAN)</a:t>
            </a:r>
          </a:p>
        </p:txBody>
      </p:sp>
      <p:sp>
        <p:nvSpPr>
          <p:cNvPr id="3" name="Slide Number Placeholder 2">
            <a:extLst>
              <a:ext uri="{FF2B5EF4-FFF2-40B4-BE49-F238E27FC236}">
                <a16:creationId xmlns:a16="http://schemas.microsoft.com/office/drawing/2014/main" id="{4EB7830C-37B2-8275-0AD3-9AFD0228DA9A}"/>
              </a:ext>
            </a:extLst>
          </p:cNvPr>
          <p:cNvSpPr>
            <a:spLocks noGrp="1"/>
          </p:cNvSpPr>
          <p:nvPr>
            <p:ph type="sldNum" sz="quarter" idx="12"/>
          </p:nvPr>
        </p:nvSpPr>
        <p:spPr/>
        <p:txBody>
          <a:bodyPr/>
          <a:lstStyle/>
          <a:p>
            <a:fld id="{15FEAD7E-BF4A-2941-8FC0-E96033F99716}" type="slidenum">
              <a:rPr lang="en-DE" smtClean="0"/>
              <a:t>17</a:t>
            </a:fld>
            <a:endParaRPr lang="en-DE"/>
          </a:p>
        </p:txBody>
      </p:sp>
    </p:spTree>
    <p:extLst>
      <p:ext uri="{BB962C8B-B14F-4D97-AF65-F5344CB8AC3E}">
        <p14:creationId xmlns:p14="http://schemas.microsoft.com/office/powerpoint/2010/main" val="1986977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0E07A-A191-C95C-EBD2-31147AA62F44}"/>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EC6457CD-EC06-71FF-2800-210182C44307}"/>
              </a:ext>
            </a:extLst>
          </p:cNvPr>
          <p:cNvSpPr>
            <a:spLocks noGrp="1"/>
          </p:cNvSpPr>
          <p:nvPr>
            <p:ph idx="1"/>
          </p:nvPr>
        </p:nvSpPr>
        <p:spPr/>
        <p:txBody>
          <a:bodyPr/>
          <a:lstStyle/>
          <a:p>
            <a:r>
              <a:rPr lang="en-DE" dirty="0"/>
              <a:t>…</a:t>
            </a:r>
          </a:p>
        </p:txBody>
      </p:sp>
      <p:sp>
        <p:nvSpPr>
          <p:cNvPr id="4" name="Slide Number Placeholder 3">
            <a:extLst>
              <a:ext uri="{FF2B5EF4-FFF2-40B4-BE49-F238E27FC236}">
                <a16:creationId xmlns:a16="http://schemas.microsoft.com/office/drawing/2014/main" id="{FDF273B4-1BDF-71BE-915E-252D1B15B868}"/>
              </a:ext>
            </a:extLst>
          </p:cNvPr>
          <p:cNvSpPr>
            <a:spLocks noGrp="1"/>
          </p:cNvSpPr>
          <p:nvPr>
            <p:ph type="sldNum" sz="quarter" idx="12"/>
          </p:nvPr>
        </p:nvSpPr>
        <p:spPr/>
        <p:txBody>
          <a:bodyPr/>
          <a:lstStyle/>
          <a:p>
            <a:fld id="{15FEAD7E-BF4A-2941-8FC0-E96033F99716}" type="slidenum">
              <a:rPr lang="en-DE" smtClean="0"/>
              <a:t>18</a:t>
            </a:fld>
            <a:endParaRPr lang="en-DE"/>
          </a:p>
        </p:txBody>
      </p:sp>
    </p:spTree>
    <p:extLst>
      <p:ext uri="{BB962C8B-B14F-4D97-AF65-F5344CB8AC3E}">
        <p14:creationId xmlns:p14="http://schemas.microsoft.com/office/powerpoint/2010/main" val="957201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BE71-CAA7-60A3-19A9-5920C9C93BAC}"/>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C871E4CB-AA26-889E-F8CB-E819FADE4D07}"/>
              </a:ext>
            </a:extLst>
          </p:cNvPr>
          <p:cNvSpPr>
            <a:spLocks noGrp="1"/>
          </p:cNvSpPr>
          <p:nvPr>
            <p:ph idx="1"/>
          </p:nvPr>
        </p:nvSpPr>
        <p:spPr/>
        <p:txBody>
          <a:bodyPr/>
          <a:lstStyle/>
          <a:p>
            <a:r>
              <a:rPr lang="en-GB" b="0" i="0" u="none" strike="noStrike" dirty="0">
                <a:solidFill>
                  <a:srgbClr val="1F1F1F"/>
                </a:solidFill>
                <a:effectLst/>
                <a:latin typeface="-apple-system"/>
              </a:rPr>
              <a:t>GAN models are known for potentially unstable training and less diversity in generation due to their adversarial training nature.</a:t>
            </a:r>
            <a:endParaRPr lang="en-DE" dirty="0"/>
          </a:p>
        </p:txBody>
      </p:sp>
      <p:sp>
        <p:nvSpPr>
          <p:cNvPr id="4" name="Slide Number Placeholder 3">
            <a:extLst>
              <a:ext uri="{FF2B5EF4-FFF2-40B4-BE49-F238E27FC236}">
                <a16:creationId xmlns:a16="http://schemas.microsoft.com/office/drawing/2014/main" id="{15FAC7F5-6BBF-2834-CDED-727E370FD962}"/>
              </a:ext>
            </a:extLst>
          </p:cNvPr>
          <p:cNvSpPr>
            <a:spLocks noGrp="1"/>
          </p:cNvSpPr>
          <p:nvPr>
            <p:ph type="sldNum" sz="quarter" idx="12"/>
          </p:nvPr>
        </p:nvSpPr>
        <p:spPr/>
        <p:txBody>
          <a:bodyPr/>
          <a:lstStyle/>
          <a:p>
            <a:fld id="{15FEAD7E-BF4A-2941-8FC0-E96033F99716}" type="slidenum">
              <a:rPr lang="en-DE" smtClean="0"/>
              <a:t>19</a:t>
            </a:fld>
            <a:endParaRPr lang="en-DE"/>
          </a:p>
        </p:txBody>
      </p:sp>
    </p:spTree>
    <p:extLst>
      <p:ext uri="{BB962C8B-B14F-4D97-AF65-F5344CB8AC3E}">
        <p14:creationId xmlns:p14="http://schemas.microsoft.com/office/powerpoint/2010/main" val="3355430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123F4-00F6-A0AA-4B9A-1BF35A11D17F}"/>
              </a:ext>
            </a:extLst>
          </p:cNvPr>
          <p:cNvSpPr>
            <a:spLocks noGrp="1"/>
          </p:cNvSpPr>
          <p:nvPr>
            <p:ph type="title"/>
          </p:nvPr>
        </p:nvSpPr>
        <p:spPr/>
        <p:txBody>
          <a:bodyPr/>
          <a:lstStyle/>
          <a:p>
            <a:r>
              <a:rPr lang="en-DE" dirty="0"/>
              <a:t>Prediction of Probability Distributions</a:t>
            </a:r>
          </a:p>
        </p:txBody>
      </p:sp>
      <p:sp>
        <p:nvSpPr>
          <p:cNvPr id="3" name="Slide Number Placeholder 2">
            <a:extLst>
              <a:ext uri="{FF2B5EF4-FFF2-40B4-BE49-F238E27FC236}">
                <a16:creationId xmlns:a16="http://schemas.microsoft.com/office/drawing/2014/main" id="{D0F762A9-9EC9-435F-BBF0-1B19F4829E1D}"/>
              </a:ext>
            </a:extLst>
          </p:cNvPr>
          <p:cNvSpPr>
            <a:spLocks noGrp="1"/>
          </p:cNvSpPr>
          <p:nvPr>
            <p:ph type="sldNum" sz="quarter" idx="12"/>
          </p:nvPr>
        </p:nvSpPr>
        <p:spPr/>
        <p:txBody>
          <a:bodyPr/>
          <a:lstStyle/>
          <a:p>
            <a:fld id="{15FEAD7E-BF4A-2941-8FC0-E96033F99716}" type="slidenum">
              <a:rPr lang="en-DE" smtClean="0"/>
              <a:t>2</a:t>
            </a:fld>
            <a:endParaRPr lang="en-DE"/>
          </a:p>
        </p:txBody>
      </p:sp>
    </p:spTree>
    <p:extLst>
      <p:ext uri="{BB962C8B-B14F-4D97-AF65-F5344CB8AC3E}">
        <p14:creationId xmlns:p14="http://schemas.microsoft.com/office/powerpoint/2010/main" val="9279015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9373A-E75C-35A2-AEAD-2469C41D6B4D}"/>
              </a:ext>
            </a:extLst>
          </p:cNvPr>
          <p:cNvSpPr>
            <a:spLocks noGrp="1"/>
          </p:cNvSpPr>
          <p:nvPr>
            <p:ph type="title"/>
          </p:nvPr>
        </p:nvSpPr>
        <p:spPr/>
        <p:txBody>
          <a:bodyPr/>
          <a:lstStyle/>
          <a:p>
            <a:r>
              <a:rPr lang="en-DE" dirty="0"/>
              <a:t>Flow-Based Methods</a:t>
            </a:r>
          </a:p>
        </p:txBody>
      </p:sp>
      <p:sp>
        <p:nvSpPr>
          <p:cNvPr id="3" name="Slide Number Placeholder 2">
            <a:extLst>
              <a:ext uri="{FF2B5EF4-FFF2-40B4-BE49-F238E27FC236}">
                <a16:creationId xmlns:a16="http://schemas.microsoft.com/office/drawing/2014/main" id="{84725C0C-6EDB-5BB9-83D9-3CF5095AEFDD}"/>
              </a:ext>
            </a:extLst>
          </p:cNvPr>
          <p:cNvSpPr>
            <a:spLocks noGrp="1"/>
          </p:cNvSpPr>
          <p:nvPr>
            <p:ph type="sldNum" sz="quarter" idx="12"/>
          </p:nvPr>
        </p:nvSpPr>
        <p:spPr/>
        <p:txBody>
          <a:bodyPr/>
          <a:lstStyle/>
          <a:p>
            <a:fld id="{15FEAD7E-BF4A-2941-8FC0-E96033F99716}" type="slidenum">
              <a:rPr lang="en-DE" smtClean="0"/>
              <a:t>20</a:t>
            </a:fld>
            <a:endParaRPr lang="en-DE"/>
          </a:p>
        </p:txBody>
      </p:sp>
    </p:spTree>
    <p:extLst>
      <p:ext uri="{BB962C8B-B14F-4D97-AF65-F5344CB8AC3E}">
        <p14:creationId xmlns:p14="http://schemas.microsoft.com/office/powerpoint/2010/main" val="20882299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37701-B125-DCEF-42F3-BED06A4B9D82}"/>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D242BEA5-E2CA-F3AB-A57E-1AD20441395A}"/>
              </a:ext>
            </a:extLst>
          </p:cNvPr>
          <p:cNvSpPr>
            <a:spLocks noGrp="1"/>
          </p:cNvSpPr>
          <p:nvPr>
            <p:ph idx="1"/>
          </p:nvPr>
        </p:nvSpPr>
        <p:spPr/>
        <p:txBody>
          <a:bodyPr/>
          <a:lstStyle/>
          <a:p>
            <a:r>
              <a:rPr lang="en-DE" dirty="0"/>
              <a:t>…</a:t>
            </a:r>
          </a:p>
        </p:txBody>
      </p:sp>
      <p:sp>
        <p:nvSpPr>
          <p:cNvPr id="4" name="Slide Number Placeholder 3">
            <a:extLst>
              <a:ext uri="{FF2B5EF4-FFF2-40B4-BE49-F238E27FC236}">
                <a16:creationId xmlns:a16="http://schemas.microsoft.com/office/drawing/2014/main" id="{7044FA10-ED4D-B4AA-73E5-F11A7702BA35}"/>
              </a:ext>
            </a:extLst>
          </p:cNvPr>
          <p:cNvSpPr>
            <a:spLocks noGrp="1"/>
          </p:cNvSpPr>
          <p:nvPr>
            <p:ph type="sldNum" sz="quarter" idx="12"/>
          </p:nvPr>
        </p:nvSpPr>
        <p:spPr/>
        <p:txBody>
          <a:bodyPr/>
          <a:lstStyle/>
          <a:p>
            <a:fld id="{15FEAD7E-BF4A-2941-8FC0-E96033F99716}" type="slidenum">
              <a:rPr lang="en-DE" smtClean="0"/>
              <a:t>21</a:t>
            </a:fld>
            <a:endParaRPr lang="en-DE"/>
          </a:p>
        </p:txBody>
      </p:sp>
    </p:spTree>
    <p:extLst>
      <p:ext uri="{BB962C8B-B14F-4D97-AF65-F5344CB8AC3E}">
        <p14:creationId xmlns:p14="http://schemas.microsoft.com/office/powerpoint/2010/main" val="2200938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B1FA2-5479-3118-F511-5B3EDDB8DBB7}"/>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0FF2C203-C39D-A2C4-1660-812D573380CE}"/>
              </a:ext>
            </a:extLst>
          </p:cNvPr>
          <p:cNvSpPr>
            <a:spLocks noGrp="1"/>
          </p:cNvSpPr>
          <p:nvPr>
            <p:ph idx="1"/>
          </p:nvPr>
        </p:nvSpPr>
        <p:spPr/>
        <p:txBody>
          <a:bodyPr/>
          <a:lstStyle/>
          <a:p>
            <a:r>
              <a:rPr lang="en-GB" b="0" i="0" u="none" strike="noStrike" dirty="0">
                <a:solidFill>
                  <a:srgbClr val="1F1F1F"/>
                </a:solidFill>
                <a:effectLst/>
                <a:latin typeface="-apple-system"/>
              </a:rPr>
              <a:t>Flow models have to use specialized architectures to construct reversible transform.</a:t>
            </a:r>
            <a:endParaRPr lang="en-DE" dirty="0"/>
          </a:p>
        </p:txBody>
      </p:sp>
      <p:sp>
        <p:nvSpPr>
          <p:cNvPr id="4" name="Slide Number Placeholder 3">
            <a:extLst>
              <a:ext uri="{FF2B5EF4-FFF2-40B4-BE49-F238E27FC236}">
                <a16:creationId xmlns:a16="http://schemas.microsoft.com/office/drawing/2014/main" id="{46FDD772-EE06-5AF8-2DE0-88C457542D6B}"/>
              </a:ext>
            </a:extLst>
          </p:cNvPr>
          <p:cNvSpPr>
            <a:spLocks noGrp="1"/>
          </p:cNvSpPr>
          <p:nvPr>
            <p:ph type="sldNum" sz="quarter" idx="12"/>
          </p:nvPr>
        </p:nvSpPr>
        <p:spPr/>
        <p:txBody>
          <a:bodyPr/>
          <a:lstStyle/>
          <a:p>
            <a:fld id="{15FEAD7E-BF4A-2941-8FC0-E96033F99716}" type="slidenum">
              <a:rPr lang="en-DE" smtClean="0"/>
              <a:t>22</a:t>
            </a:fld>
            <a:endParaRPr lang="en-DE"/>
          </a:p>
        </p:txBody>
      </p:sp>
    </p:spTree>
    <p:extLst>
      <p:ext uri="{BB962C8B-B14F-4D97-AF65-F5344CB8AC3E}">
        <p14:creationId xmlns:p14="http://schemas.microsoft.com/office/powerpoint/2010/main" val="2464772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0DCEC-AAB5-3F9D-1354-CA63F24EC324}"/>
              </a:ext>
            </a:extLst>
          </p:cNvPr>
          <p:cNvSpPr>
            <a:spLocks noGrp="1"/>
          </p:cNvSpPr>
          <p:nvPr>
            <p:ph type="title"/>
          </p:nvPr>
        </p:nvSpPr>
        <p:spPr/>
        <p:txBody>
          <a:bodyPr/>
          <a:lstStyle/>
          <a:p>
            <a:r>
              <a:rPr lang="en-GB" dirty="0"/>
              <a:t>E</a:t>
            </a:r>
            <a:r>
              <a:rPr lang="en-DE" dirty="0"/>
              <a:t>nergy-Based Methods</a:t>
            </a:r>
          </a:p>
        </p:txBody>
      </p:sp>
      <p:sp>
        <p:nvSpPr>
          <p:cNvPr id="3" name="Slide Number Placeholder 2">
            <a:extLst>
              <a:ext uri="{FF2B5EF4-FFF2-40B4-BE49-F238E27FC236}">
                <a16:creationId xmlns:a16="http://schemas.microsoft.com/office/drawing/2014/main" id="{59322152-72EB-B25C-6A3F-AEF7E3F01991}"/>
              </a:ext>
            </a:extLst>
          </p:cNvPr>
          <p:cNvSpPr>
            <a:spLocks noGrp="1"/>
          </p:cNvSpPr>
          <p:nvPr>
            <p:ph type="sldNum" sz="quarter" idx="12"/>
          </p:nvPr>
        </p:nvSpPr>
        <p:spPr/>
        <p:txBody>
          <a:bodyPr/>
          <a:lstStyle/>
          <a:p>
            <a:fld id="{15FEAD7E-BF4A-2941-8FC0-E96033F99716}" type="slidenum">
              <a:rPr lang="en-DE" smtClean="0"/>
              <a:t>23</a:t>
            </a:fld>
            <a:endParaRPr lang="en-DE"/>
          </a:p>
        </p:txBody>
      </p:sp>
    </p:spTree>
    <p:extLst>
      <p:ext uri="{BB962C8B-B14F-4D97-AF65-F5344CB8AC3E}">
        <p14:creationId xmlns:p14="http://schemas.microsoft.com/office/powerpoint/2010/main" val="24903446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5BB5F-DA93-DE50-AE77-DF7F86C935D9}"/>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5A98BCD5-48CF-8DBE-668C-CFDA68B147CC}"/>
              </a:ext>
            </a:extLst>
          </p:cNvPr>
          <p:cNvSpPr>
            <a:spLocks noGrp="1"/>
          </p:cNvSpPr>
          <p:nvPr>
            <p:ph idx="1"/>
          </p:nvPr>
        </p:nvSpPr>
        <p:spPr/>
        <p:txBody>
          <a:bodyPr/>
          <a:lstStyle/>
          <a:p>
            <a:r>
              <a:rPr lang="en-DE" dirty="0"/>
              <a:t>…</a:t>
            </a:r>
          </a:p>
        </p:txBody>
      </p:sp>
      <p:sp>
        <p:nvSpPr>
          <p:cNvPr id="4" name="Slide Number Placeholder 3">
            <a:extLst>
              <a:ext uri="{FF2B5EF4-FFF2-40B4-BE49-F238E27FC236}">
                <a16:creationId xmlns:a16="http://schemas.microsoft.com/office/drawing/2014/main" id="{BF10E48F-5C97-F59F-8852-66A0B479911A}"/>
              </a:ext>
            </a:extLst>
          </p:cNvPr>
          <p:cNvSpPr>
            <a:spLocks noGrp="1"/>
          </p:cNvSpPr>
          <p:nvPr>
            <p:ph type="sldNum" sz="quarter" idx="12"/>
          </p:nvPr>
        </p:nvSpPr>
        <p:spPr/>
        <p:txBody>
          <a:bodyPr/>
          <a:lstStyle/>
          <a:p>
            <a:fld id="{15FEAD7E-BF4A-2941-8FC0-E96033F99716}" type="slidenum">
              <a:rPr lang="en-DE" smtClean="0"/>
              <a:t>24</a:t>
            </a:fld>
            <a:endParaRPr lang="en-DE"/>
          </a:p>
        </p:txBody>
      </p:sp>
    </p:spTree>
    <p:extLst>
      <p:ext uri="{BB962C8B-B14F-4D97-AF65-F5344CB8AC3E}">
        <p14:creationId xmlns:p14="http://schemas.microsoft.com/office/powerpoint/2010/main" val="29467252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123F4-00F6-A0AA-4B9A-1BF35A11D17F}"/>
              </a:ext>
            </a:extLst>
          </p:cNvPr>
          <p:cNvSpPr>
            <a:spLocks noGrp="1"/>
          </p:cNvSpPr>
          <p:nvPr>
            <p:ph type="title"/>
          </p:nvPr>
        </p:nvSpPr>
        <p:spPr/>
        <p:txBody>
          <a:bodyPr/>
          <a:lstStyle/>
          <a:p>
            <a:r>
              <a:rPr lang="en-DE" dirty="0"/>
              <a:t>Diffusion Models</a:t>
            </a:r>
          </a:p>
        </p:txBody>
      </p:sp>
      <p:sp>
        <p:nvSpPr>
          <p:cNvPr id="3" name="Slide Number Placeholder 2">
            <a:extLst>
              <a:ext uri="{FF2B5EF4-FFF2-40B4-BE49-F238E27FC236}">
                <a16:creationId xmlns:a16="http://schemas.microsoft.com/office/drawing/2014/main" id="{9DEFF6B7-13C1-F748-6F8D-8A534F4E824B}"/>
              </a:ext>
            </a:extLst>
          </p:cNvPr>
          <p:cNvSpPr>
            <a:spLocks noGrp="1"/>
          </p:cNvSpPr>
          <p:nvPr>
            <p:ph type="sldNum" sz="quarter" idx="12"/>
          </p:nvPr>
        </p:nvSpPr>
        <p:spPr/>
        <p:txBody>
          <a:bodyPr/>
          <a:lstStyle/>
          <a:p>
            <a:fld id="{15FEAD7E-BF4A-2941-8FC0-E96033F99716}" type="slidenum">
              <a:rPr lang="en-DE" smtClean="0"/>
              <a:t>25</a:t>
            </a:fld>
            <a:endParaRPr lang="en-DE"/>
          </a:p>
        </p:txBody>
      </p:sp>
    </p:spTree>
    <p:extLst>
      <p:ext uri="{BB962C8B-B14F-4D97-AF65-F5344CB8AC3E}">
        <p14:creationId xmlns:p14="http://schemas.microsoft.com/office/powerpoint/2010/main" val="20870557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A6AEB-33FF-554F-A4BD-3BA42461992A}"/>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D673B06B-EBFF-6687-2F4E-F25994BCEFC9}"/>
              </a:ext>
            </a:extLst>
          </p:cNvPr>
          <p:cNvSpPr>
            <a:spLocks noGrp="1"/>
          </p:cNvSpPr>
          <p:nvPr>
            <p:ph idx="1"/>
          </p:nvPr>
        </p:nvSpPr>
        <p:spPr/>
        <p:txBody>
          <a:bodyPr/>
          <a:lstStyle/>
          <a:p>
            <a:r>
              <a:rPr lang="en-DE" dirty="0"/>
              <a:t>…</a:t>
            </a:r>
          </a:p>
        </p:txBody>
      </p:sp>
      <p:sp>
        <p:nvSpPr>
          <p:cNvPr id="4" name="Slide Number Placeholder 3">
            <a:extLst>
              <a:ext uri="{FF2B5EF4-FFF2-40B4-BE49-F238E27FC236}">
                <a16:creationId xmlns:a16="http://schemas.microsoft.com/office/drawing/2014/main" id="{4A398AEB-5FC3-9A46-793A-E8EDEC66F1FC}"/>
              </a:ext>
            </a:extLst>
          </p:cNvPr>
          <p:cNvSpPr>
            <a:spLocks noGrp="1"/>
          </p:cNvSpPr>
          <p:nvPr>
            <p:ph type="sldNum" sz="quarter" idx="12"/>
          </p:nvPr>
        </p:nvSpPr>
        <p:spPr/>
        <p:txBody>
          <a:bodyPr/>
          <a:lstStyle/>
          <a:p>
            <a:fld id="{15FEAD7E-BF4A-2941-8FC0-E96033F99716}" type="slidenum">
              <a:rPr lang="en-DE" smtClean="0"/>
              <a:t>26</a:t>
            </a:fld>
            <a:endParaRPr lang="en-DE"/>
          </a:p>
        </p:txBody>
      </p:sp>
    </p:spTree>
    <p:extLst>
      <p:ext uri="{BB962C8B-B14F-4D97-AF65-F5344CB8AC3E}">
        <p14:creationId xmlns:p14="http://schemas.microsoft.com/office/powerpoint/2010/main" val="14360602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B2973-E734-C7FE-FCA8-5D4F74443841}"/>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C93E0269-7FAD-DADB-8882-400C8BE6B4AB}"/>
              </a:ext>
            </a:extLst>
          </p:cNvPr>
          <p:cNvSpPr>
            <a:spLocks noGrp="1"/>
          </p:cNvSpPr>
          <p:nvPr>
            <p:ph idx="1"/>
          </p:nvPr>
        </p:nvSpPr>
        <p:spPr/>
        <p:txBody>
          <a:bodyPr/>
          <a:lstStyle/>
          <a:p>
            <a:r>
              <a:rPr lang="en-GB" b="0" i="0" u="none" strike="noStrike" dirty="0">
                <a:solidFill>
                  <a:srgbClr val="1F1F1F"/>
                </a:solidFill>
                <a:effectLst/>
                <a:latin typeface="-apple-system"/>
              </a:rPr>
              <a:t>Diffusion models are inspired by non-equilibrium thermodynamics. They define a Markov chain of diffusion steps to slowly add random noise to data and then learn to reverse the diffusion process to construct desired data samples from the noise. Unlike VAE or flow models, diffusion models are learned with a fixed procedure and the latent variable has high dimensionality (same as the original data).</a:t>
            </a:r>
            <a:endParaRPr lang="en-DE" dirty="0"/>
          </a:p>
        </p:txBody>
      </p:sp>
      <p:sp>
        <p:nvSpPr>
          <p:cNvPr id="4" name="Slide Number Placeholder 3">
            <a:extLst>
              <a:ext uri="{FF2B5EF4-FFF2-40B4-BE49-F238E27FC236}">
                <a16:creationId xmlns:a16="http://schemas.microsoft.com/office/drawing/2014/main" id="{67CB6765-FCD5-5541-8F77-521F5FC2FBBC}"/>
              </a:ext>
            </a:extLst>
          </p:cNvPr>
          <p:cNvSpPr>
            <a:spLocks noGrp="1"/>
          </p:cNvSpPr>
          <p:nvPr>
            <p:ph type="sldNum" sz="quarter" idx="12"/>
          </p:nvPr>
        </p:nvSpPr>
        <p:spPr/>
        <p:txBody>
          <a:bodyPr/>
          <a:lstStyle/>
          <a:p>
            <a:fld id="{15FEAD7E-BF4A-2941-8FC0-E96033F99716}" type="slidenum">
              <a:rPr lang="en-DE" smtClean="0"/>
              <a:t>27</a:t>
            </a:fld>
            <a:endParaRPr lang="en-DE"/>
          </a:p>
        </p:txBody>
      </p:sp>
    </p:spTree>
    <p:extLst>
      <p:ext uri="{BB962C8B-B14F-4D97-AF65-F5344CB8AC3E}">
        <p14:creationId xmlns:p14="http://schemas.microsoft.com/office/powerpoint/2010/main" val="288759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E1F08-C4F8-29DD-E0F8-BA5CB148CA05}"/>
              </a:ext>
            </a:extLst>
          </p:cNvPr>
          <p:cNvSpPr>
            <a:spLocks noGrp="1"/>
          </p:cNvSpPr>
          <p:nvPr>
            <p:ph type="title"/>
          </p:nvPr>
        </p:nvSpPr>
        <p:spPr/>
        <p:txBody>
          <a:bodyPr/>
          <a:lstStyle/>
          <a:p>
            <a:r>
              <a:rPr lang="en-DE" dirty="0"/>
              <a:t>Image Generation</a:t>
            </a:r>
          </a:p>
        </p:txBody>
      </p:sp>
      <p:sp>
        <p:nvSpPr>
          <p:cNvPr id="3" name="Content Placeholder 2">
            <a:extLst>
              <a:ext uri="{FF2B5EF4-FFF2-40B4-BE49-F238E27FC236}">
                <a16:creationId xmlns:a16="http://schemas.microsoft.com/office/drawing/2014/main" id="{83E40652-6102-DCB9-0885-2FCD85D621F9}"/>
              </a:ext>
            </a:extLst>
          </p:cNvPr>
          <p:cNvSpPr>
            <a:spLocks noGrp="1"/>
          </p:cNvSpPr>
          <p:nvPr>
            <p:ph idx="1"/>
          </p:nvPr>
        </p:nvSpPr>
        <p:spPr/>
        <p:txBody>
          <a:bodyPr/>
          <a:lstStyle/>
          <a:p>
            <a:pPr marL="0" indent="0">
              <a:buNone/>
            </a:pPr>
            <a:r>
              <a:rPr lang="en-DE" dirty="0">
                <a:hlinkClick r:id="rId2"/>
              </a:rPr>
              <a:t>DALL-E 2</a:t>
            </a:r>
            <a:endParaRPr lang="en-DE" dirty="0"/>
          </a:p>
        </p:txBody>
      </p:sp>
      <p:sp>
        <p:nvSpPr>
          <p:cNvPr id="4" name="Slide Number Placeholder 3">
            <a:extLst>
              <a:ext uri="{FF2B5EF4-FFF2-40B4-BE49-F238E27FC236}">
                <a16:creationId xmlns:a16="http://schemas.microsoft.com/office/drawing/2014/main" id="{83CCFA9F-2FFB-0EBF-0A2D-0309E41F5F1F}"/>
              </a:ext>
            </a:extLst>
          </p:cNvPr>
          <p:cNvSpPr>
            <a:spLocks noGrp="1"/>
          </p:cNvSpPr>
          <p:nvPr>
            <p:ph type="sldNum" sz="quarter" idx="12"/>
          </p:nvPr>
        </p:nvSpPr>
        <p:spPr/>
        <p:txBody>
          <a:bodyPr/>
          <a:lstStyle/>
          <a:p>
            <a:fld id="{849D05A8-43E9-1C49-8606-50AB68220DEC}" type="slidenum">
              <a:rPr lang="en-DE" smtClean="0"/>
              <a:t>28</a:t>
            </a:fld>
            <a:endParaRPr lang="en-DE"/>
          </a:p>
        </p:txBody>
      </p:sp>
    </p:spTree>
    <p:extLst>
      <p:ext uri="{BB962C8B-B14F-4D97-AF65-F5344CB8AC3E}">
        <p14:creationId xmlns:p14="http://schemas.microsoft.com/office/powerpoint/2010/main" val="2687523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A51B0-B675-9AC9-9586-A1C13D40384B}"/>
              </a:ext>
            </a:extLst>
          </p:cNvPr>
          <p:cNvSpPr>
            <a:spLocks noGrp="1"/>
          </p:cNvSpPr>
          <p:nvPr>
            <p:ph type="title"/>
          </p:nvPr>
        </p:nvSpPr>
        <p:spPr/>
        <p:txBody>
          <a:bodyPr/>
          <a:lstStyle/>
          <a:p>
            <a:r>
              <a:rPr lang="en-DE" dirty="0"/>
              <a:t>…</a:t>
            </a:r>
          </a:p>
        </p:txBody>
      </p:sp>
      <p:sp>
        <p:nvSpPr>
          <p:cNvPr id="3" name="Content Placeholder 2">
            <a:extLst>
              <a:ext uri="{FF2B5EF4-FFF2-40B4-BE49-F238E27FC236}">
                <a16:creationId xmlns:a16="http://schemas.microsoft.com/office/drawing/2014/main" id="{8738E5D0-4691-0760-335D-AF66A61BD5F2}"/>
              </a:ext>
            </a:extLst>
          </p:cNvPr>
          <p:cNvSpPr>
            <a:spLocks noGrp="1"/>
          </p:cNvSpPr>
          <p:nvPr>
            <p:ph idx="1"/>
          </p:nvPr>
        </p:nvSpPr>
        <p:spPr/>
        <p:txBody>
          <a:bodyPr/>
          <a:lstStyle/>
          <a:p>
            <a:pPr marL="0" indent="0">
              <a:buNone/>
            </a:pPr>
            <a:r>
              <a:rPr lang="en-DE" dirty="0">
                <a:hlinkClick r:id="rId2"/>
              </a:rPr>
              <a:t>Stable Diffusion</a:t>
            </a:r>
            <a:endParaRPr lang="en-DE" dirty="0">
              <a:hlinkClick r:id="rId3"/>
            </a:endParaRPr>
          </a:p>
          <a:p>
            <a:pPr marL="0" indent="0">
              <a:buNone/>
            </a:pPr>
            <a:r>
              <a:rPr lang="en-DE" dirty="0">
                <a:hlinkClick r:id="rId3"/>
              </a:rPr>
              <a:t>DreamStudio</a:t>
            </a:r>
            <a:endParaRPr lang="en-DE" dirty="0"/>
          </a:p>
        </p:txBody>
      </p:sp>
      <p:sp>
        <p:nvSpPr>
          <p:cNvPr id="4" name="Slide Number Placeholder 3">
            <a:extLst>
              <a:ext uri="{FF2B5EF4-FFF2-40B4-BE49-F238E27FC236}">
                <a16:creationId xmlns:a16="http://schemas.microsoft.com/office/drawing/2014/main" id="{BC8BAF30-DF74-5259-1372-7126D2ADA2A9}"/>
              </a:ext>
            </a:extLst>
          </p:cNvPr>
          <p:cNvSpPr>
            <a:spLocks noGrp="1"/>
          </p:cNvSpPr>
          <p:nvPr>
            <p:ph type="sldNum" sz="quarter" idx="12"/>
          </p:nvPr>
        </p:nvSpPr>
        <p:spPr/>
        <p:txBody>
          <a:bodyPr/>
          <a:lstStyle/>
          <a:p>
            <a:fld id="{15FEAD7E-BF4A-2941-8FC0-E96033F99716}" type="slidenum">
              <a:rPr lang="en-DE" smtClean="0"/>
              <a:t>29</a:t>
            </a:fld>
            <a:endParaRPr lang="en-DE"/>
          </a:p>
        </p:txBody>
      </p:sp>
      <p:pic>
        <p:nvPicPr>
          <p:cNvPr id="6" name="Picture 5" descr="A screenshot of a video game&#10;&#10;Description automatically generated with low confidence">
            <a:extLst>
              <a:ext uri="{FF2B5EF4-FFF2-40B4-BE49-F238E27FC236}">
                <a16:creationId xmlns:a16="http://schemas.microsoft.com/office/drawing/2014/main" id="{7B52EE23-6379-FDFA-0B38-329F41F72762}"/>
              </a:ext>
            </a:extLst>
          </p:cNvPr>
          <p:cNvPicPr>
            <a:picLocks noChangeAspect="1"/>
          </p:cNvPicPr>
          <p:nvPr/>
        </p:nvPicPr>
        <p:blipFill>
          <a:blip r:embed="rId4"/>
          <a:stretch>
            <a:fillRect/>
          </a:stretch>
        </p:blipFill>
        <p:spPr>
          <a:xfrm>
            <a:off x="6413757" y="1006229"/>
            <a:ext cx="5608119" cy="5260428"/>
          </a:xfrm>
          <a:prstGeom prst="rect">
            <a:avLst/>
          </a:prstGeom>
        </p:spPr>
      </p:pic>
    </p:spTree>
    <p:extLst>
      <p:ext uri="{BB962C8B-B14F-4D97-AF65-F5344CB8AC3E}">
        <p14:creationId xmlns:p14="http://schemas.microsoft.com/office/powerpoint/2010/main" val="4249363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ABC44-104D-7063-162D-A06F9356ED1C}"/>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E327073C-FA2A-62F6-B5CE-1AC51B6DE780}"/>
              </a:ext>
            </a:extLst>
          </p:cNvPr>
          <p:cNvSpPr>
            <a:spLocks noGrp="1"/>
          </p:cNvSpPr>
          <p:nvPr>
            <p:ph idx="1"/>
          </p:nvPr>
        </p:nvSpPr>
        <p:spPr/>
        <p:txBody>
          <a:bodyPr/>
          <a:lstStyle/>
          <a:p>
            <a:pPr marL="0" indent="0">
              <a:buNone/>
            </a:pPr>
            <a:r>
              <a:rPr lang="en-GB" dirty="0"/>
              <a:t>… pdf assumption and e</a:t>
            </a:r>
            <a:r>
              <a:rPr lang="en-DE" dirty="0"/>
              <a:t>stimation of moments</a:t>
            </a:r>
          </a:p>
        </p:txBody>
      </p:sp>
      <p:sp>
        <p:nvSpPr>
          <p:cNvPr id="4" name="Slide Number Placeholder 3">
            <a:extLst>
              <a:ext uri="{FF2B5EF4-FFF2-40B4-BE49-F238E27FC236}">
                <a16:creationId xmlns:a16="http://schemas.microsoft.com/office/drawing/2014/main" id="{B887323A-D01B-0607-D8C3-75CD1564DF83}"/>
              </a:ext>
            </a:extLst>
          </p:cNvPr>
          <p:cNvSpPr>
            <a:spLocks noGrp="1"/>
          </p:cNvSpPr>
          <p:nvPr>
            <p:ph type="sldNum" sz="quarter" idx="12"/>
          </p:nvPr>
        </p:nvSpPr>
        <p:spPr/>
        <p:txBody>
          <a:bodyPr/>
          <a:lstStyle/>
          <a:p>
            <a:fld id="{15FEAD7E-BF4A-2941-8FC0-E96033F99716}" type="slidenum">
              <a:rPr lang="en-DE" smtClean="0"/>
              <a:t>3</a:t>
            </a:fld>
            <a:endParaRPr lang="en-DE"/>
          </a:p>
        </p:txBody>
      </p:sp>
    </p:spTree>
    <p:extLst>
      <p:ext uri="{BB962C8B-B14F-4D97-AF65-F5344CB8AC3E}">
        <p14:creationId xmlns:p14="http://schemas.microsoft.com/office/powerpoint/2010/main" val="2681216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4551D-7410-09C4-5565-08F7B4AEC2C2}"/>
              </a:ext>
            </a:extLst>
          </p:cNvPr>
          <p:cNvSpPr>
            <a:spLocks noGrp="1"/>
          </p:cNvSpPr>
          <p:nvPr>
            <p:ph type="title"/>
          </p:nvPr>
        </p:nvSpPr>
        <p:spPr/>
        <p:txBody>
          <a:bodyPr/>
          <a:lstStyle/>
          <a:p>
            <a:r>
              <a:rPr lang="en-DE" dirty="0"/>
              <a:t>Literature</a:t>
            </a:r>
          </a:p>
        </p:txBody>
      </p:sp>
      <p:sp>
        <p:nvSpPr>
          <p:cNvPr id="3" name="Content Placeholder 2">
            <a:extLst>
              <a:ext uri="{FF2B5EF4-FFF2-40B4-BE49-F238E27FC236}">
                <a16:creationId xmlns:a16="http://schemas.microsoft.com/office/drawing/2014/main" id="{484C5C58-2CF6-A1E6-FEF5-FF8E739AFEF8}"/>
              </a:ext>
            </a:extLst>
          </p:cNvPr>
          <p:cNvSpPr>
            <a:spLocks noGrp="1"/>
          </p:cNvSpPr>
          <p:nvPr>
            <p:ph idx="1"/>
          </p:nvPr>
        </p:nvSpPr>
        <p:spPr/>
        <p:txBody>
          <a:bodyPr/>
          <a:lstStyle/>
          <a:p>
            <a:pPr marL="0" indent="0">
              <a:buNone/>
            </a:pPr>
            <a:r>
              <a:rPr lang="en-GB" dirty="0"/>
              <a:t>p</a:t>
            </a:r>
            <a:r>
              <a:rPr lang="en-DE" dirty="0"/>
              <a:t>apers:</a:t>
            </a:r>
          </a:p>
          <a:p>
            <a:r>
              <a:rPr lang="en-GB" dirty="0">
                <a:hlinkClick r:id="rId2"/>
              </a:rPr>
              <a:t>variational autoencoder</a:t>
            </a:r>
            <a:endParaRPr lang="en-GB" dirty="0"/>
          </a:p>
          <a:p>
            <a:r>
              <a:rPr lang="en-GB" dirty="0">
                <a:hlinkClick r:id="rId3"/>
              </a:rPr>
              <a:t>GAN</a:t>
            </a:r>
            <a:endParaRPr lang="en-GB" dirty="0"/>
          </a:p>
          <a:p>
            <a:r>
              <a:rPr lang="en-GB" dirty="0">
                <a:hlinkClick r:id="rId4"/>
              </a:rPr>
              <a:t>normalizing flows</a:t>
            </a:r>
            <a:endParaRPr lang="en-GB" dirty="0"/>
          </a:p>
          <a:p>
            <a:r>
              <a:rPr lang="en-GB" dirty="0">
                <a:hlinkClick r:id="rId5"/>
              </a:rPr>
              <a:t>latent diffusion</a:t>
            </a:r>
            <a:endParaRPr lang="en-DE" dirty="0"/>
          </a:p>
        </p:txBody>
      </p:sp>
      <p:sp>
        <p:nvSpPr>
          <p:cNvPr id="4" name="Slide Number Placeholder 3">
            <a:extLst>
              <a:ext uri="{FF2B5EF4-FFF2-40B4-BE49-F238E27FC236}">
                <a16:creationId xmlns:a16="http://schemas.microsoft.com/office/drawing/2014/main" id="{ACFC0EB4-019F-0B3C-715B-42E3E588B784}"/>
              </a:ext>
            </a:extLst>
          </p:cNvPr>
          <p:cNvSpPr>
            <a:spLocks noGrp="1"/>
          </p:cNvSpPr>
          <p:nvPr>
            <p:ph type="sldNum" sz="quarter" idx="12"/>
          </p:nvPr>
        </p:nvSpPr>
        <p:spPr/>
        <p:txBody>
          <a:bodyPr/>
          <a:lstStyle/>
          <a:p>
            <a:fld id="{15FEAD7E-BF4A-2941-8FC0-E96033F99716}" type="slidenum">
              <a:rPr lang="en-DE" smtClean="0"/>
              <a:t>30</a:t>
            </a:fld>
            <a:endParaRPr lang="en-DE"/>
          </a:p>
        </p:txBody>
      </p:sp>
    </p:spTree>
    <p:extLst>
      <p:ext uri="{BB962C8B-B14F-4D97-AF65-F5344CB8AC3E}">
        <p14:creationId xmlns:p14="http://schemas.microsoft.com/office/powerpoint/2010/main" val="13307405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2E61FB-5A7D-71CA-CFF4-0FB21D0128A6}"/>
              </a:ext>
            </a:extLst>
          </p:cNvPr>
          <p:cNvSpPr>
            <a:spLocks noGrp="1"/>
          </p:cNvSpPr>
          <p:nvPr>
            <p:ph type="title"/>
          </p:nvPr>
        </p:nvSpPr>
        <p:spPr>
          <a:xfrm>
            <a:off x="3962396" y="609601"/>
            <a:ext cx="4267200" cy="1351472"/>
          </a:xfrm>
        </p:spPr>
        <p:txBody>
          <a:bodyPr>
            <a:normAutofit/>
          </a:bodyPr>
          <a:lstStyle/>
          <a:p>
            <a:pPr algn="ctr"/>
            <a:r>
              <a:rPr lang="en-DE" dirty="0">
                <a:solidFill>
                  <a:schemeClr val="tx1">
                    <a:lumMod val="85000"/>
                    <a:lumOff val="15000"/>
                  </a:schemeClr>
                </a:solidFill>
              </a:rPr>
              <a:t>Movie-like Intelligence</a:t>
            </a:r>
          </a:p>
        </p:txBody>
      </p:sp>
      <p:pic>
        <p:nvPicPr>
          <p:cNvPr id="10" name="Picture 9" descr="A person wearing sunglasses&#10;&#10;Description automatically generated with medium confidence">
            <a:extLst>
              <a:ext uri="{FF2B5EF4-FFF2-40B4-BE49-F238E27FC236}">
                <a16:creationId xmlns:a16="http://schemas.microsoft.com/office/drawing/2014/main" id="{33683643-89F5-3177-C505-B7024E99317E}"/>
              </a:ext>
            </a:extLst>
          </p:cNvPr>
          <p:cNvPicPr>
            <a:picLocks noChangeAspect="1"/>
          </p:cNvPicPr>
          <p:nvPr/>
        </p:nvPicPr>
        <p:blipFill rotWithShape="1">
          <a:blip r:embed="rId3"/>
          <a:srcRect l="15606" r="3978"/>
          <a:stretch/>
        </p:blipFill>
        <p:spPr>
          <a:xfrm>
            <a:off x="3" y="1"/>
            <a:ext cx="3695699"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sp>
        <p:nvSpPr>
          <p:cNvPr id="3" name="Content Placeholder 2">
            <a:extLst>
              <a:ext uri="{FF2B5EF4-FFF2-40B4-BE49-F238E27FC236}">
                <a16:creationId xmlns:a16="http://schemas.microsoft.com/office/drawing/2014/main" id="{BEEDA23C-AAAC-EA0B-D659-1B7C1B534C7D}"/>
              </a:ext>
            </a:extLst>
          </p:cNvPr>
          <p:cNvSpPr>
            <a:spLocks noGrp="1"/>
          </p:cNvSpPr>
          <p:nvPr>
            <p:ph idx="1"/>
          </p:nvPr>
        </p:nvSpPr>
        <p:spPr>
          <a:xfrm>
            <a:off x="3695702" y="2147357"/>
            <a:ext cx="4800598" cy="4101042"/>
          </a:xfrm>
        </p:spPr>
        <p:txBody>
          <a:bodyPr>
            <a:normAutofit lnSpcReduction="10000"/>
          </a:bodyPr>
          <a:lstStyle/>
          <a:p>
            <a:pPr marL="0" indent="0">
              <a:buNone/>
            </a:pPr>
            <a:r>
              <a:rPr lang="en-DE" sz="2400" dirty="0">
                <a:solidFill>
                  <a:schemeClr val="tx1">
                    <a:lumMod val="85000"/>
                    <a:lumOff val="15000"/>
                  </a:schemeClr>
                </a:solidFill>
              </a:rPr>
              <a:t>emergent capabilities of complex systems almost impossible to foresee</a:t>
            </a:r>
          </a:p>
          <a:p>
            <a:pPr marL="0" indent="0">
              <a:buNone/>
            </a:pPr>
            <a:endParaRPr lang="en-GB" sz="2400" dirty="0">
              <a:solidFill>
                <a:schemeClr val="tx1">
                  <a:lumMod val="85000"/>
                  <a:lumOff val="15000"/>
                </a:schemeClr>
              </a:solidFill>
            </a:endParaRPr>
          </a:p>
          <a:p>
            <a:pPr marL="0" indent="0">
              <a:buNone/>
            </a:pPr>
            <a:r>
              <a:rPr lang="en-GB" sz="2400" dirty="0">
                <a:solidFill>
                  <a:schemeClr val="tx1">
                    <a:lumMod val="85000"/>
                    <a:lumOff val="15000"/>
                  </a:schemeClr>
                </a:solidFill>
              </a:rPr>
              <a:t>e</a:t>
            </a:r>
            <a:r>
              <a:rPr lang="en-DE" sz="2400" dirty="0">
                <a:solidFill>
                  <a:schemeClr val="tx1">
                    <a:lumMod val="85000"/>
                    <a:lumOff val="15000"/>
                  </a:schemeClr>
                </a:solidFill>
              </a:rPr>
              <a:t>xamples for (potential) emergence in ML: </a:t>
            </a:r>
            <a:r>
              <a:rPr lang="en-DE" sz="2400" dirty="0">
                <a:solidFill>
                  <a:schemeClr val="tx1">
                    <a:lumMod val="85000"/>
                    <a:lumOff val="15000"/>
                  </a:schemeClr>
                </a:solidFill>
                <a:hlinkClick r:id="rId4"/>
              </a:rPr>
              <a:t>large language models</a:t>
            </a:r>
            <a:r>
              <a:rPr lang="en-DE" sz="2400" dirty="0">
                <a:solidFill>
                  <a:schemeClr val="tx1">
                    <a:lumMod val="85000"/>
                    <a:lumOff val="15000"/>
                  </a:schemeClr>
                </a:solidFill>
              </a:rPr>
              <a:t>, </a:t>
            </a:r>
            <a:r>
              <a:rPr lang="en-DE" sz="2400" dirty="0">
                <a:solidFill>
                  <a:schemeClr val="tx1">
                    <a:lumMod val="85000"/>
                    <a:lumOff val="15000"/>
                  </a:schemeClr>
                </a:solidFill>
                <a:hlinkClick r:id="rId5"/>
              </a:rPr>
              <a:t>multi-agent reinforcement learning</a:t>
            </a:r>
            <a:r>
              <a:rPr lang="en-DE" sz="2400" dirty="0">
                <a:solidFill>
                  <a:schemeClr val="tx1">
                    <a:lumMod val="85000"/>
                    <a:lumOff val="15000"/>
                  </a:schemeClr>
                </a:solidFill>
              </a:rPr>
              <a:t>, </a:t>
            </a:r>
            <a:r>
              <a:rPr lang="en-DE" sz="2400" dirty="0">
                <a:solidFill>
                  <a:schemeClr val="tx1">
                    <a:lumMod val="85000"/>
                    <a:lumOff val="15000"/>
                  </a:schemeClr>
                </a:solidFill>
                <a:hlinkClick r:id="rId6"/>
              </a:rPr>
              <a:t>reward is enough</a:t>
            </a:r>
            <a:endParaRPr lang="en-DE" sz="2400" dirty="0">
              <a:solidFill>
                <a:schemeClr val="tx1">
                  <a:lumMod val="85000"/>
                  <a:lumOff val="15000"/>
                </a:schemeClr>
              </a:solidFill>
            </a:endParaRPr>
          </a:p>
          <a:p>
            <a:pPr marL="0" indent="0">
              <a:buNone/>
            </a:pPr>
            <a:endParaRPr lang="en-DE" sz="2400" dirty="0">
              <a:solidFill>
                <a:schemeClr val="tx1">
                  <a:lumMod val="85000"/>
                  <a:lumOff val="15000"/>
                </a:schemeClr>
              </a:solidFill>
            </a:endParaRPr>
          </a:p>
          <a:p>
            <a:pPr marL="0" indent="0">
              <a:buNone/>
            </a:pPr>
            <a:r>
              <a:rPr lang="en-GB" sz="2400" dirty="0">
                <a:solidFill>
                  <a:schemeClr val="tx1">
                    <a:lumMod val="85000"/>
                    <a:lumOff val="15000"/>
                  </a:schemeClr>
                </a:solidFill>
              </a:rPr>
              <a:t>p</a:t>
            </a:r>
            <a:r>
              <a:rPr lang="en-DE" sz="2400" dirty="0">
                <a:solidFill>
                  <a:schemeClr val="tx1">
                    <a:lumMod val="85000"/>
                    <a:lumOff val="15000"/>
                  </a:schemeClr>
                </a:solidFill>
              </a:rPr>
              <a:t>hilosophical: emotions or consciousness might also occur as emergent capabilities</a:t>
            </a:r>
          </a:p>
        </p:txBody>
      </p:sp>
      <p:pic>
        <p:nvPicPr>
          <p:cNvPr id="6" name="Picture 5" descr="A picture containing curtain, fabric&#10;&#10;Description automatically generated">
            <a:extLst>
              <a:ext uri="{FF2B5EF4-FFF2-40B4-BE49-F238E27FC236}">
                <a16:creationId xmlns:a16="http://schemas.microsoft.com/office/drawing/2014/main" id="{42570478-5F4C-DFB1-8530-D091592694AF}"/>
              </a:ext>
            </a:extLst>
          </p:cNvPr>
          <p:cNvPicPr>
            <a:picLocks noChangeAspect="1"/>
          </p:cNvPicPr>
          <p:nvPr/>
        </p:nvPicPr>
        <p:blipFill rotWithShape="1">
          <a:blip r:embed="rId7"/>
          <a:srcRect l="27771" r="19568"/>
          <a:stretch/>
        </p:blipFill>
        <p:spPr>
          <a:xfrm>
            <a:off x="8580467" y="10"/>
            <a:ext cx="3611533" cy="6857990"/>
          </a:xfrm>
          <a:custGeom>
            <a:avLst/>
            <a:gdLst/>
            <a:ahLst/>
            <a:cxnLst/>
            <a:rect l="l" t="t" r="r" b="b"/>
            <a:pathLst>
              <a:path w="3810000" h="6858000">
                <a:moveTo>
                  <a:pt x="95627" y="0"/>
                </a:moveTo>
                <a:lnTo>
                  <a:pt x="3810000" y="0"/>
                </a:lnTo>
                <a:lnTo>
                  <a:pt x="3810000" y="6858000"/>
                </a:lnTo>
                <a:lnTo>
                  <a:pt x="13132" y="6858000"/>
                </a:lnTo>
                <a:cubicBezTo>
                  <a:pt x="13183" y="6857363"/>
                  <a:pt x="13234" y="6856727"/>
                  <a:pt x="13284" y="6856090"/>
                </a:cubicBezTo>
                <a:lnTo>
                  <a:pt x="31566" y="6805847"/>
                </a:lnTo>
                <a:lnTo>
                  <a:pt x="30463" y="6715381"/>
                </a:lnTo>
                <a:cubicBezTo>
                  <a:pt x="29585" y="6714082"/>
                  <a:pt x="28597" y="6713038"/>
                  <a:pt x="27533" y="6712286"/>
                </a:cubicBezTo>
                <a:lnTo>
                  <a:pt x="31288" y="6698474"/>
                </a:lnTo>
                <a:lnTo>
                  <a:pt x="29901" y="6686264"/>
                </a:lnTo>
                <a:cubicBezTo>
                  <a:pt x="29591" y="6639749"/>
                  <a:pt x="29281" y="6593234"/>
                  <a:pt x="28971" y="6546719"/>
                </a:cubicBezTo>
                <a:cubicBezTo>
                  <a:pt x="23415" y="6502008"/>
                  <a:pt x="3087" y="6462057"/>
                  <a:pt x="310" y="6408337"/>
                </a:cubicBezTo>
                <a:cubicBezTo>
                  <a:pt x="-2468" y="6354617"/>
                  <a:pt x="14431" y="6312397"/>
                  <a:pt x="12307" y="6224401"/>
                </a:cubicBezTo>
                <a:lnTo>
                  <a:pt x="27152" y="6147415"/>
                </a:lnTo>
                <a:lnTo>
                  <a:pt x="39044" y="6093837"/>
                </a:lnTo>
                <a:cubicBezTo>
                  <a:pt x="47718" y="6039281"/>
                  <a:pt x="47985" y="5964495"/>
                  <a:pt x="46816" y="5915901"/>
                </a:cubicBezTo>
                <a:cubicBezTo>
                  <a:pt x="43189" y="5876557"/>
                  <a:pt x="47196" y="5863739"/>
                  <a:pt x="33533" y="5831562"/>
                </a:cubicBezTo>
                <a:cubicBezTo>
                  <a:pt x="27901" y="5792459"/>
                  <a:pt x="47408" y="5747455"/>
                  <a:pt x="46555" y="5710909"/>
                </a:cubicBezTo>
                <a:cubicBezTo>
                  <a:pt x="53188" y="5686865"/>
                  <a:pt x="49116" y="5615845"/>
                  <a:pt x="62461" y="5602222"/>
                </a:cubicBezTo>
                <a:cubicBezTo>
                  <a:pt x="64066" y="5572067"/>
                  <a:pt x="49594" y="5555548"/>
                  <a:pt x="56185" y="5529979"/>
                </a:cubicBezTo>
                <a:lnTo>
                  <a:pt x="67961" y="5458854"/>
                </a:lnTo>
                <a:lnTo>
                  <a:pt x="110939" y="5353584"/>
                </a:lnTo>
                <a:cubicBezTo>
                  <a:pt x="123070" y="5308303"/>
                  <a:pt x="110671" y="5307524"/>
                  <a:pt x="128276" y="5249764"/>
                </a:cubicBezTo>
                <a:cubicBezTo>
                  <a:pt x="137692" y="5218499"/>
                  <a:pt x="146153" y="5160067"/>
                  <a:pt x="156749" y="5116288"/>
                </a:cubicBezTo>
                <a:cubicBezTo>
                  <a:pt x="167347" y="5072508"/>
                  <a:pt x="184838" y="5010298"/>
                  <a:pt x="191855" y="4987089"/>
                </a:cubicBezTo>
                <a:lnTo>
                  <a:pt x="219824" y="4934095"/>
                </a:lnTo>
                <a:cubicBezTo>
                  <a:pt x="223315" y="4926170"/>
                  <a:pt x="231151" y="4920904"/>
                  <a:pt x="231137" y="4903120"/>
                </a:cubicBezTo>
                <a:lnTo>
                  <a:pt x="219738" y="4827391"/>
                </a:lnTo>
                <a:cubicBezTo>
                  <a:pt x="223928" y="4818620"/>
                  <a:pt x="227939" y="4809255"/>
                  <a:pt x="231597" y="4799440"/>
                </a:cubicBezTo>
                <a:lnTo>
                  <a:pt x="233480" y="4793512"/>
                </a:lnTo>
                <a:cubicBezTo>
                  <a:pt x="233423" y="4793432"/>
                  <a:pt x="233367" y="4793351"/>
                  <a:pt x="233310" y="4793271"/>
                </a:cubicBezTo>
                <a:cubicBezTo>
                  <a:pt x="233275" y="4791711"/>
                  <a:pt x="233728" y="4789662"/>
                  <a:pt x="234882" y="4786765"/>
                </a:cubicBezTo>
                <a:lnTo>
                  <a:pt x="236914" y="4782703"/>
                </a:lnTo>
                <a:lnTo>
                  <a:pt x="246329" y="4683644"/>
                </a:lnTo>
                <a:cubicBezTo>
                  <a:pt x="256294" y="4677568"/>
                  <a:pt x="256527" y="4667288"/>
                  <a:pt x="253823" y="4655204"/>
                </a:cubicBezTo>
                <a:cubicBezTo>
                  <a:pt x="259521" y="4631796"/>
                  <a:pt x="280440" y="4574275"/>
                  <a:pt x="280514" y="4543195"/>
                </a:cubicBezTo>
                <a:cubicBezTo>
                  <a:pt x="272112" y="4519880"/>
                  <a:pt x="251340" y="4505102"/>
                  <a:pt x="254268" y="4468722"/>
                </a:cubicBezTo>
                <a:cubicBezTo>
                  <a:pt x="266696" y="4435462"/>
                  <a:pt x="236001" y="4395418"/>
                  <a:pt x="252728" y="4353998"/>
                </a:cubicBezTo>
                <a:cubicBezTo>
                  <a:pt x="256750" y="4339008"/>
                  <a:pt x="256168" y="4294115"/>
                  <a:pt x="248123" y="4286542"/>
                </a:cubicBezTo>
                <a:cubicBezTo>
                  <a:pt x="246365" y="4277371"/>
                  <a:pt x="249194" y="4266107"/>
                  <a:pt x="240584" y="4262777"/>
                </a:cubicBezTo>
                <a:cubicBezTo>
                  <a:pt x="230221" y="4256829"/>
                  <a:pt x="246153" y="4222259"/>
                  <a:pt x="233949" y="4228340"/>
                </a:cubicBezTo>
                <a:cubicBezTo>
                  <a:pt x="244865" y="4203839"/>
                  <a:pt x="223150" y="4187902"/>
                  <a:pt x="217758" y="4169004"/>
                </a:cubicBezTo>
                <a:cubicBezTo>
                  <a:pt x="228596" y="4149446"/>
                  <a:pt x="206597" y="4129080"/>
                  <a:pt x="203797" y="4086781"/>
                </a:cubicBezTo>
                <a:cubicBezTo>
                  <a:pt x="216334" y="4065199"/>
                  <a:pt x="201740" y="4058317"/>
                  <a:pt x="218344" y="4018957"/>
                </a:cubicBezTo>
                <a:cubicBezTo>
                  <a:pt x="216630" y="4017979"/>
                  <a:pt x="215034" y="4016614"/>
                  <a:pt x="213609" y="4014902"/>
                </a:cubicBezTo>
                <a:cubicBezTo>
                  <a:pt x="205325" y="4004955"/>
                  <a:pt x="204424" y="3985729"/>
                  <a:pt x="211594" y="3971964"/>
                </a:cubicBezTo>
                <a:cubicBezTo>
                  <a:pt x="233561" y="3910433"/>
                  <a:pt x="230991" y="3860613"/>
                  <a:pt x="234357" y="3812226"/>
                </a:cubicBezTo>
                <a:cubicBezTo>
                  <a:pt x="235501" y="3758242"/>
                  <a:pt x="209185" y="3801364"/>
                  <a:pt x="229596" y="3728573"/>
                </a:cubicBezTo>
                <a:cubicBezTo>
                  <a:pt x="219804" y="3724174"/>
                  <a:pt x="219047" y="3715890"/>
                  <a:pt x="223099" y="3700384"/>
                </a:cubicBezTo>
                <a:cubicBezTo>
                  <a:pt x="222942" y="3674360"/>
                  <a:pt x="199034" y="3683312"/>
                  <a:pt x="212511" y="3653063"/>
                </a:cubicBezTo>
                <a:cubicBezTo>
                  <a:pt x="207582" y="3623616"/>
                  <a:pt x="199349" y="3555881"/>
                  <a:pt x="193522" y="3523704"/>
                </a:cubicBezTo>
                <a:cubicBezTo>
                  <a:pt x="199728" y="3495169"/>
                  <a:pt x="185963" y="3494025"/>
                  <a:pt x="177551" y="3460001"/>
                </a:cubicBezTo>
                <a:cubicBezTo>
                  <a:pt x="184399" y="3442692"/>
                  <a:pt x="180138" y="3431687"/>
                  <a:pt x="172293" y="3422022"/>
                </a:cubicBezTo>
                <a:cubicBezTo>
                  <a:pt x="172567" y="3386386"/>
                  <a:pt x="159982" y="3357707"/>
                  <a:pt x="153640" y="3319632"/>
                </a:cubicBezTo>
                <a:cubicBezTo>
                  <a:pt x="117352" y="3267571"/>
                  <a:pt x="111308" y="3199530"/>
                  <a:pt x="102580" y="3174350"/>
                </a:cubicBezTo>
                <a:lnTo>
                  <a:pt x="101281" y="3168555"/>
                </a:lnTo>
                <a:cubicBezTo>
                  <a:pt x="101655" y="3163067"/>
                  <a:pt x="102030" y="3157580"/>
                  <a:pt x="102403" y="3152092"/>
                </a:cubicBezTo>
                <a:lnTo>
                  <a:pt x="103597" y="3145797"/>
                </a:lnTo>
                <a:cubicBezTo>
                  <a:pt x="104132" y="3141497"/>
                  <a:pt x="104119" y="3138691"/>
                  <a:pt x="103701" y="3136806"/>
                </a:cubicBezTo>
                <a:lnTo>
                  <a:pt x="108221" y="3088993"/>
                </a:lnTo>
                <a:cubicBezTo>
                  <a:pt x="109464" y="3064872"/>
                  <a:pt x="113188" y="3030250"/>
                  <a:pt x="111158" y="2992081"/>
                </a:cubicBezTo>
                <a:cubicBezTo>
                  <a:pt x="109031" y="2944441"/>
                  <a:pt x="104226" y="2942439"/>
                  <a:pt x="105565" y="2902844"/>
                </a:cubicBezTo>
                <a:cubicBezTo>
                  <a:pt x="107874" y="2897323"/>
                  <a:pt x="101362" y="2801618"/>
                  <a:pt x="105102" y="2797375"/>
                </a:cubicBezTo>
                <a:cubicBezTo>
                  <a:pt x="86174" y="2744941"/>
                  <a:pt x="109804" y="2750735"/>
                  <a:pt x="107241" y="2691357"/>
                </a:cubicBezTo>
                <a:cubicBezTo>
                  <a:pt x="107811" y="2665349"/>
                  <a:pt x="115946" y="2561129"/>
                  <a:pt x="145888" y="2542201"/>
                </a:cubicBezTo>
                <a:cubicBezTo>
                  <a:pt x="170455" y="2427400"/>
                  <a:pt x="123634" y="2367849"/>
                  <a:pt x="136292" y="2250554"/>
                </a:cubicBezTo>
                <a:cubicBezTo>
                  <a:pt x="110877" y="2215639"/>
                  <a:pt x="134601" y="2180816"/>
                  <a:pt x="130310" y="2141581"/>
                </a:cubicBezTo>
                <a:cubicBezTo>
                  <a:pt x="154051" y="2149219"/>
                  <a:pt x="117587" y="2094975"/>
                  <a:pt x="144587" y="2089095"/>
                </a:cubicBezTo>
                <a:cubicBezTo>
                  <a:pt x="142952" y="2082142"/>
                  <a:pt x="140513" y="2075590"/>
                  <a:pt x="137867" y="2069059"/>
                </a:cubicBezTo>
                <a:lnTo>
                  <a:pt x="136492" y="2065634"/>
                </a:lnTo>
                <a:cubicBezTo>
                  <a:pt x="136216" y="2060851"/>
                  <a:pt x="135939" y="2056067"/>
                  <a:pt x="135663" y="2051284"/>
                </a:cubicBezTo>
                <a:lnTo>
                  <a:pt x="124268" y="1960184"/>
                </a:lnTo>
                <a:cubicBezTo>
                  <a:pt x="138968" y="1926370"/>
                  <a:pt x="111716" y="1914873"/>
                  <a:pt x="131257" y="1873060"/>
                </a:cubicBezTo>
                <a:cubicBezTo>
                  <a:pt x="136329" y="1857442"/>
                  <a:pt x="139083" y="1807624"/>
                  <a:pt x="131724" y="1797311"/>
                </a:cubicBezTo>
                <a:cubicBezTo>
                  <a:pt x="130673" y="1786740"/>
                  <a:pt x="134293" y="1774954"/>
                  <a:pt x="126063" y="1769201"/>
                </a:cubicBezTo>
                <a:cubicBezTo>
                  <a:pt x="116300" y="1760126"/>
                  <a:pt x="134551" y="1725705"/>
                  <a:pt x="122085" y="1729500"/>
                </a:cubicBezTo>
                <a:cubicBezTo>
                  <a:pt x="134648" y="1705012"/>
                  <a:pt x="114449" y="1682158"/>
                  <a:pt x="110543" y="1659949"/>
                </a:cubicBezTo>
                <a:cubicBezTo>
                  <a:pt x="122664" y="1640913"/>
                  <a:pt x="102513" y="1613087"/>
                  <a:pt x="102892" y="1565607"/>
                </a:cubicBezTo>
                <a:cubicBezTo>
                  <a:pt x="116835" y="1544742"/>
                  <a:pt x="102976" y="1533616"/>
                  <a:pt x="122245" y="1494057"/>
                </a:cubicBezTo>
                <a:cubicBezTo>
                  <a:pt x="120629" y="1492563"/>
                  <a:pt x="119160" y="1490668"/>
                  <a:pt x="117883" y="1488429"/>
                </a:cubicBezTo>
                <a:cubicBezTo>
                  <a:pt x="110465" y="1475431"/>
                  <a:pt x="111002" y="1453942"/>
                  <a:pt x="119083" y="1440433"/>
                </a:cubicBezTo>
                <a:cubicBezTo>
                  <a:pt x="145274" y="1377630"/>
                  <a:pt x="146438" y="1321884"/>
                  <a:pt x="153340" y="1269148"/>
                </a:cubicBezTo>
                <a:cubicBezTo>
                  <a:pt x="158467" y="1209690"/>
                  <a:pt x="129360" y="1251077"/>
                  <a:pt x="154855" y="1175439"/>
                </a:cubicBezTo>
                <a:cubicBezTo>
                  <a:pt x="145538" y="1168218"/>
                  <a:pt x="145408" y="1158868"/>
                  <a:pt x="150548" y="1142685"/>
                </a:cubicBezTo>
                <a:cubicBezTo>
                  <a:pt x="152321" y="1113850"/>
                  <a:pt x="128121" y="1118007"/>
                  <a:pt x="143630" y="1087778"/>
                </a:cubicBezTo>
                <a:cubicBezTo>
                  <a:pt x="139451" y="1064261"/>
                  <a:pt x="125971" y="1018012"/>
                  <a:pt x="125476" y="1001580"/>
                </a:cubicBezTo>
                <a:cubicBezTo>
                  <a:pt x="123958" y="976962"/>
                  <a:pt x="134851" y="962709"/>
                  <a:pt x="134526" y="940069"/>
                </a:cubicBezTo>
                <a:cubicBezTo>
                  <a:pt x="142751" y="909988"/>
                  <a:pt x="129284" y="905409"/>
                  <a:pt x="123523" y="865739"/>
                </a:cubicBezTo>
                <a:cubicBezTo>
                  <a:pt x="131549" y="848234"/>
                  <a:pt x="128173" y="835030"/>
                  <a:pt x="121164" y="822450"/>
                </a:cubicBezTo>
                <a:cubicBezTo>
                  <a:pt x="124077" y="783082"/>
                  <a:pt x="113811" y="748321"/>
                  <a:pt x="110389" y="704665"/>
                </a:cubicBezTo>
                <a:cubicBezTo>
                  <a:pt x="120144" y="656264"/>
                  <a:pt x="99869" y="633697"/>
                  <a:pt x="96299" y="587032"/>
                </a:cubicBezTo>
                <a:cubicBezTo>
                  <a:pt x="87861" y="539988"/>
                  <a:pt x="66571" y="452493"/>
                  <a:pt x="59759" y="422399"/>
                </a:cubicBezTo>
                <a:cubicBezTo>
                  <a:pt x="62865" y="416491"/>
                  <a:pt x="59682" y="404768"/>
                  <a:pt x="55429" y="406467"/>
                </a:cubicBezTo>
                <a:cubicBezTo>
                  <a:pt x="56742" y="400038"/>
                  <a:pt x="64884" y="384166"/>
                  <a:pt x="58062" y="383409"/>
                </a:cubicBezTo>
                <a:cubicBezTo>
                  <a:pt x="57210" y="351894"/>
                  <a:pt x="61145" y="320031"/>
                  <a:pt x="69487" y="290892"/>
                </a:cubicBezTo>
                <a:cubicBezTo>
                  <a:pt x="57686" y="231306"/>
                  <a:pt x="89539" y="260845"/>
                  <a:pt x="86198" y="217175"/>
                </a:cubicBezTo>
                <a:cubicBezTo>
                  <a:pt x="72715" y="183379"/>
                  <a:pt x="83646" y="168958"/>
                  <a:pt x="74643" y="129155"/>
                </a:cubicBezTo>
                <a:cubicBezTo>
                  <a:pt x="96697" y="112411"/>
                  <a:pt x="72236" y="90977"/>
                  <a:pt x="78417" y="74202"/>
                </a:cubicBezTo>
                <a:cubicBezTo>
                  <a:pt x="59029" y="57686"/>
                  <a:pt x="81827" y="29115"/>
                  <a:pt x="94183" y="4683"/>
                </a:cubicBezTo>
                <a:close/>
              </a:path>
            </a:pathLst>
          </a:custGeom>
        </p:spPr>
      </p:pic>
      <p:sp>
        <p:nvSpPr>
          <p:cNvPr id="4" name="Slide Number Placeholder 3">
            <a:extLst>
              <a:ext uri="{FF2B5EF4-FFF2-40B4-BE49-F238E27FC236}">
                <a16:creationId xmlns:a16="http://schemas.microsoft.com/office/drawing/2014/main" id="{5F06B7F1-ABC2-9C1A-708A-7170DA6DA9B4}"/>
              </a:ext>
            </a:extLst>
          </p:cNvPr>
          <p:cNvSpPr>
            <a:spLocks noGrp="1"/>
          </p:cNvSpPr>
          <p:nvPr>
            <p:ph type="sldNum" sz="quarter" idx="12"/>
          </p:nvPr>
        </p:nvSpPr>
        <p:spPr>
          <a:xfrm>
            <a:off x="8610600" y="6356350"/>
            <a:ext cx="2743200" cy="365125"/>
          </a:xfrm>
        </p:spPr>
        <p:txBody>
          <a:bodyPr>
            <a:normAutofit/>
          </a:bodyPr>
          <a:lstStyle/>
          <a:p>
            <a:pPr>
              <a:spcAft>
                <a:spcPts val="600"/>
              </a:spcAft>
            </a:pPr>
            <a:fld id="{15FEAD7E-BF4A-2941-8FC0-E96033F99716}" type="slidenum">
              <a:rPr lang="en-DE" sz="1000">
                <a:solidFill>
                  <a:srgbClr val="FFFFFF"/>
                </a:solidFill>
              </a:rPr>
              <a:pPr>
                <a:spcAft>
                  <a:spcPts val="600"/>
                </a:spcAft>
              </a:pPr>
              <a:t>31</a:t>
            </a:fld>
            <a:endParaRPr lang="en-DE" sz="1000">
              <a:solidFill>
                <a:srgbClr val="FFFFFF"/>
              </a:solidFill>
            </a:endParaRPr>
          </a:p>
        </p:txBody>
      </p:sp>
    </p:spTree>
    <p:extLst>
      <p:ext uri="{BB962C8B-B14F-4D97-AF65-F5344CB8AC3E}">
        <p14:creationId xmlns:p14="http://schemas.microsoft.com/office/powerpoint/2010/main" val="2507690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72754-FFFC-A0B8-D1B4-AE31EEEE6EBC}"/>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76841DD2-170F-2E77-5D85-2FB82825757E}"/>
              </a:ext>
            </a:extLst>
          </p:cNvPr>
          <p:cNvSpPr>
            <a:spLocks noGrp="1"/>
          </p:cNvSpPr>
          <p:nvPr>
            <p:ph idx="1"/>
          </p:nvPr>
        </p:nvSpPr>
        <p:spPr/>
        <p:txBody>
          <a:bodyPr/>
          <a:lstStyle/>
          <a:p>
            <a:pPr marL="0" indent="0">
              <a:buNone/>
            </a:pPr>
            <a:r>
              <a:rPr lang="en-GB" dirty="0"/>
              <a:t>… q</a:t>
            </a:r>
            <a:r>
              <a:rPr lang="en-DE" dirty="0"/>
              <a:t>uantile regression</a:t>
            </a:r>
          </a:p>
        </p:txBody>
      </p:sp>
      <p:sp>
        <p:nvSpPr>
          <p:cNvPr id="4" name="Slide Number Placeholder 3">
            <a:extLst>
              <a:ext uri="{FF2B5EF4-FFF2-40B4-BE49-F238E27FC236}">
                <a16:creationId xmlns:a16="http://schemas.microsoft.com/office/drawing/2014/main" id="{A5A0AC40-6265-6DEF-F0AE-A0D34F191EC9}"/>
              </a:ext>
            </a:extLst>
          </p:cNvPr>
          <p:cNvSpPr>
            <a:spLocks noGrp="1"/>
          </p:cNvSpPr>
          <p:nvPr>
            <p:ph type="sldNum" sz="quarter" idx="12"/>
          </p:nvPr>
        </p:nvSpPr>
        <p:spPr/>
        <p:txBody>
          <a:bodyPr/>
          <a:lstStyle/>
          <a:p>
            <a:fld id="{15FEAD7E-BF4A-2941-8FC0-E96033F99716}" type="slidenum">
              <a:rPr lang="en-DE" smtClean="0"/>
              <a:t>4</a:t>
            </a:fld>
            <a:endParaRPr lang="en-DE"/>
          </a:p>
        </p:txBody>
      </p:sp>
    </p:spTree>
    <p:extLst>
      <p:ext uri="{BB962C8B-B14F-4D97-AF65-F5344CB8AC3E}">
        <p14:creationId xmlns:p14="http://schemas.microsoft.com/office/powerpoint/2010/main" val="290653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41FFC-F499-DDB5-B183-AB482032F238}"/>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62287231-859B-A358-5966-0C7E84791D80}"/>
              </a:ext>
            </a:extLst>
          </p:cNvPr>
          <p:cNvSpPr>
            <a:spLocks noGrp="1"/>
          </p:cNvSpPr>
          <p:nvPr>
            <p:ph idx="1"/>
          </p:nvPr>
        </p:nvSpPr>
        <p:spPr/>
        <p:txBody>
          <a:bodyPr/>
          <a:lstStyle/>
          <a:p>
            <a:pPr marL="0" indent="0">
              <a:buNone/>
            </a:pPr>
            <a:r>
              <a:rPr lang="en-GB" dirty="0"/>
              <a:t>… g</a:t>
            </a:r>
            <a:r>
              <a:rPr lang="en-DE" dirty="0"/>
              <a:t>enerative method and sampling</a:t>
            </a:r>
          </a:p>
        </p:txBody>
      </p:sp>
      <p:sp>
        <p:nvSpPr>
          <p:cNvPr id="4" name="Slide Number Placeholder 3">
            <a:extLst>
              <a:ext uri="{FF2B5EF4-FFF2-40B4-BE49-F238E27FC236}">
                <a16:creationId xmlns:a16="http://schemas.microsoft.com/office/drawing/2014/main" id="{2CB0A68C-89BA-0377-D28F-E8C15E28D8C6}"/>
              </a:ext>
            </a:extLst>
          </p:cNvPr>
          <p:cNvSpPr>
            <a:spLocks noGrp="1"/>
          </p:cNvSpPr>
          <p:nvPr>
            <p:ph type="sldNum" sz="quarter" idx="12"/>
          </p:nvPr>
        </p:nvSpPr>
        <p:spPr/>
        <p:txBody>
          <a:bodyPr/>
          <a:lstStyle/>
          <a:p>
            <a:fld id="{15FEAD7E-BF4A-2941-8FC0-E96033F99716}" type="slidenum">
              <a:rPr lang="en-DE" smtClean="0"/>
              <a:t>5</a:t>
            </a:fld>
            <a:endParaRPr lang="en-DE"/>
          </a:p>
        </p:txBody>
      </p:sp>
    </p:spTree>
    <p:extLst>
      <p:ext uri="{BB962C8B-B14F-4D97-AF65-F5344CB8AC3E}">
        <p14:creationId xmlns:p14="http://schemas.microsoft.com/office/powerpoint/2010/main" val="2766353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123F4-00F6-A0AA-4B9A-1BF35A11D17F}"/>
              </a:ext>
            </a:extLst>
          </p:cNvPr>
          <p:cNvSpPr>
            <a:spLocks noGrp="1"/>
          </p:cNvSpPr>
          <p:nvPr>
            <p:ph type="title"/>
          </p:nvPr>
        </p:nvSpPr>
        <p:spPr/>
        <p:txBody>
          <a:bodyPr/>
          <a:lstStyle/>
          <a:p>
            <a:r>
              <a:rPr lang="en-DE" dirty="0"/>
              <a:t>Generative Methods</a:t>
            </a:r>
          </a:p>
        </p:txBody>
      </p:sp>
      <p:sp>
        <p:nvSpPr>
          <p:cNvPr id="3" name="Slide Number Placeholder 2">
            <a:extLst>
              <a:ext uri="{FF2B5EF4-FFF2-40B4-BE49-F238E27FC236}">
                <a16:creationId xmlns:a16="http://schemas.microsoft.com/office/drawing/2014/main" id="{2274F85A-7812-2EB5-4136-6994FBBAD8D5}"/>
              </a:ext>
            </a:extLst>
          </p:cNvPr>
          <p:cNvSpPr>
            <a:spLocks noGrp="1"/>
          </p:cNvSpPr>
          <p:nvPr>
            <p:ph type="sldNum" sz="quarter" idx="12"/>
          </p:nvPr>
        </p:nvSpPr>
        <p:spPr/>
        <p:txBody>
          <a:bodyPr/>
          <a:lstStyle/>
          <a:p>
            <a:fld id="{15FEAD7E-BF4A-2941-8FC0-E96033F99716}" type="slidenum">
              <a:rPr lang="en-DE" smtClean="0"/>
              <a:t>6</a:t>
            </a:fld>
            <a:endParaRPr lang="en-DE"/>
          </a:p>
        </p:txBody>
      </p:sp>
    </p:spTree>
    <p:extLst>
      <p:ext uri="{BB962C8B-B14F-4D97-AF65-F5344CB8AC3E}">
        <p14:creationId xmlns:p14="http://schemas.microsoft.com/office/powerpoint/2010/main" val="2895328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F78AA-5A5B-5BFC-FE8D-3035942B1D1B}"/>
              </a:ext>
            </a:extLst>
          </p:cNvPr>
          <p:cNvSpPr>
            <a:spLocks noGrp="1"/>
          </p:cNvSpPr>
          <p:nvPr>
            <p:ph type="title"/>
          </p:nvPr>
        </p:nvSpPr>
        <p:spPr/>
        <p:txBody>
          <a:bodyPr/>
          <a:lstStyle/>
          <a:p>
            <a:r>
              <a:rPr lang="en-DE" dirty="0"/>
              <a:t>Example: Na</a:t>
            </a:r>
            <a:r>
              <a:rPr lang="en-GB" dirty="0" err="1"/>
              <a:t>ï</a:t>
            </a:r>
            <a:r>
              <a:rPr lang="en-DE" dirty="0"/>
              <a:t>ve Bayes</a:t>
            </a:r>
          </a:p>
        </p:txBody>
      </p:sp>
      <p:sp>
        <p:nvSpPr>
          <p:cNvPr id="3" name="Content Placeholder 2">
            <a:extLst>
              <a:ext uri="{FF2B5EF4-FFF2-40B4-BE49-F238E27FC236}">
                <a16:creationId xmlns:a16="http://schemas.microsoft.com/office/drawing/2014/main" id="{743757C5-5D49-A202-B17B-F1387DD6AE5F}"/>
              </a:ext>
            </a:extLst>
          </p:cNvPr>
          <p:cNvSpPr>
            <a:spLocks noGrp="1"/>
          </p:cNvSpPr>
          <p:nvPr>
            <p:ph idx="1"/>
          </p:nvPr>
        </p:nvSpPr>
        <p:spPr/>
        <p:txBody>
          <a:bodyPr/>
          <a:lstStyle/>
          <a:p>
            <a:endParaRPr lang="en-DE"/>
          </a:p>
        </p:txBody>
      </p:sp>
      <p:sp>
        <p:nvSpPr>
          <p:cNvPr id="4" name="Slide Number Placeholder 3">
            <a:extLst>
              <a:ext uri="{FF2B5EF4-FFF2-40B4-BE49-F238E27FC236}">
                <a16:creationId xmlns:a16="http://schemas.microsoft.com/office/drawing/2014/main" id="{1D017B2F-5526-DB8A-4B94-1355DF0EFEA8}"/>
              </a:ext>
            </a:extLst>
          </p:cNvPr>
          <p:cNvSpPr>
            <a:spLocks noGrp="1"/>
          </p:cNvSpPr>
          <p:nvPr>
            <p:ph type="sldNum" sz="quarter" idx="12"/>
          </p:nvPr>
        </p:nvSpPr>
        <p:spPr/>
        <p:txBody>
          <a:bodyPr/>
          <a:lstStyle/>
          <a:p>
            <a:fld id="{15FEAD7E-BF4A-2941-8FC0-E96033F99716}" type="slidenum">
              <a:rPr lang="en-DE" smtClean="0"/>
              <a:t>7</a:t>
            </a:fld>
            <a:endParaRPr lang="en-DE"/>
          </a:p>
        </p:txBody>
      </p:sp>
    </p:spTree>
    <p:extLst>
      <p:ext uri="{BB962C8B-B14F-4D97-AF65-F5344CB8AC3E}">
        <p14:creationId xmlns:p14="http://schemas.microsoft.com/office/powerpoint/2010/main" val="367264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9DC22-6EF7-F7BB-A5DD-EE2EEF12763A}"/>
              </a:ext>
            </a:extLst>
          </p:cNvPr>
          <p:cNvSpPr>
            <a:spLocks noGrp="1"/>
          </p:cNvSpPr>
          <p:nvPr>
            <p:ph type="title"/>
          </p:nvPr>
        </p:nvSpPr>
        <p:spPr/>
        <p:txBody>
          <a:bodyPr/>
          <a:lstStyle/>
          <a:p>
            <a:r>
              <a:rPr lang="en-DE" dirty="0"/>
              <a:t>Generative vs Discriminative</a:t>
            </a:r>
          </a:p>
        </p:txBody>
      </p:sp>
      <p:sp>
        <p:nvSpPr>
          <p:cNvPr id="3" name="Content Placeholder 2">
            <a:extLst>
              <a:ext uri="{FF2B5EF4-FFF2-40B4-BE49-F238E27FC236}">
                <a16:creationId xmlns:a16="http://schemas.microsoft.com/office/drawing/2014/main" id="{978D4D69-D6D3-541A-8543-44C41AE37585}"/>
              </a:ext>
            </a:extLst>
          </p:cNvPr>
          <p:cNvSpPr>
            <a:spLocks noGrp="1"/>
          </p:cNvSpPr>
          <p:nvPr>
            <p:ph idx="1"/>
          </p:nvPr>
        </p:nvSpPr>
        <p:spPr/>
        <p:txBody>
          <a:bodyPr/>
          <a:lstStyle/>
          <a:p>
            <a:r>
              <a:rPr lang="en-DE" dirty="0"/>
              <a:t>P(Y, X) vs P(Y|X)</a:t>
            </a:r>
          </a:p>
          <a:p>
            <a:pPr marL="0" indent="0">
              <a:buNone/>
            </a:pPr>
            <a:endParaRPr lang="en-GB" dirty="0"/>
          </a:p>
          <a:p>
            <a:r>
              <a:rPr lang="en-GB" dirty="0"/>
              <a:t>g</a:t>
            </a:r>
            <a:r>
              <a:rPr lang="en-DE" dirty="0"/>
              <a:t>enerative-discriminative pair of algorithms: </a:t>
            </a:r>
            <a:r>
              <a:rPr lang="en-GB" dirty="0" err="1"/>
              <a:t>Naï</a:t>
            </a:r>
            <a:r>
              <a:rPr lang="en-DE" dirty="0"/>
              <a:t>ve Bayes and Logistic Regression</a:t>
            </a:r>
          </a:p>
        </p:txBody>
      </p:sp>
      <p:sp>
        <p:nvSpPr>
          <p:cNvPr id="4" name="Slide Number Placeholder 3">
            <a:extLst>
              <a:ext uri="{FF2B5EF4-FFF2-40B4-BE49-F238E27FC236}">
                <a16:creationId xmlns:a16="http://schemas.microsoft.com/office/drawing/2014/main" id="{E8422278-361C-78F3-2ABF-B2B53BF15695}"/>
              </a:ext>
            </a:extLst>
          </p:cNvPr>
          <p:cNvSpPr>
            <a:spLocks noGrp="1"/>
          </p:cNvSpPr>
          <p:nvPr>
            <p:ph type="sldNum" sz="quarter" idx="12"/>
          </p:nvPr>
        </p:nvSpPr>
        <p:spPr/>
        <p:txBody>
          <a:bodyPr/>
          <a:lstStyle/>
          <a:p>
            <a:fld id="{15FEAD7E-BF4A-2941-8FC0-E96033F99716}" type="slidenum">
              <a:rPr lang="en-DE" smtClean="0"/>
              <a:t>8</a:t>
            </a:fld>
            <a:endParaRPr lang="en-DE"/>
          </a:p>
        </p:txBody>
      </p:sp>
    </p:spTree>
    <p:extLst>
      <p:ext uri="{BB962C8B-B14F-4D97-AF65-F5344CB8AC3E}">
        <p14:creationId xmlns:p14="http://schemas.microsoft.com/office/powerpoint/2010/main" val="1332565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6FAB5-60C2-E26A-6087-56FF4762B3A4}"/>
              </a:ext>
            </a:extLst>
          </p:cNvPr>
          <p:cNvSpPr>
            <a:spLocks noGrp="1"/>
          </p:cNvSpPr>
          <p:nvPr>
            <p:ph type="title"/>
          </p:nvPr>
        </p:nvSpPr>
        <p:spPr/>
        <p:txBody>
          <a:bodyPr/>
          <a:lstStyle/>
          <a:p>
            <a:r>
              <a:rPr lang="en-DE" dirty="0"/>
              <a:t>Different Types of Generative Models</a:t>
            </a:r>
          </a:p>
        </p:txBody>
      </p:sp>
      <p:pic>
        <p:nvPicPr>
          <p:cNvPr id="5" name="Picture 4">
            <a:extLst>
              <a:ext uri="{FF2B5EF4-FFF2-40B4-BE49-F238E27FC236}">
                <a16:creationId xmlns:a16="http://schemas.microsoft.com/office/drawing/2014/main" id="{4065E246-8874-9EC7-71D6-F502DBD0674A}"/>
              </a:ext>
            </a:extLst>
          </p:cNvPr>
          <p:cNvPicPr>
            <a:picLocks noChangeAspect="1"/>
          </p:cNvPicPr>
          <p:nvPr/>
        </p:nvPicPr>
        <p:blipFill>
          <a:blip r:embed="rId2"/>
          <a:stretch>
            <a:fillRect/>
          </a:stretch>
        </p:blipFill>
        <p:spPr>
          <a:xfrm>
            <a:off x="2338923" y="1480105"/>
            <a:ext cx="7514154" cy="5086828"/>
          </a:xfrm>
          <a:prstGeom prst="rect">
            <a:avLst/>
          </a:prstGeom>
        </p:spPr>
      </p:pic>
      <p:sp>
        <p:nvSpPr>
          <p:cNvPr id="6" name="TextBox 5">
            <a:extLst>
              <a:ext uri="{FF2B5EF4-FFF2-40B4-BE49-F238E27FC236}">
                <a16:creationId xmlns:a16="http://schemas.microsoft.com/office/drawing/2014/main" id="{8A64E981-4E79-564C-34E7-160CDF8D16CC}"/>
              </a:ext>
            </a:extLst>
          </p:cNvPr>
          <p:cNvSpPr txBox="1"/>
          <p:nvPr/>
        </p:nvSpPr>
        <p:spPr>
          <a:xfrm>
            <a:off x="9804661" y="6569519"/>
            <a:ext cx="532518" cy="246221"/>
          </a:xfrm>
          <a:prstGeom prst="rect">
            <a:avLst/>
          </a:prstGeom>
          <a:noFill/>
        </p:spPr>
        <p:txBody>
          <a:bodyPr wrap="square" rtlCol="0">
            <a:spAutoFit/>
          </a:bodyPr>
          <a:lstStyle/>
          <a:p>
            <a:r>
              <a:rPr lang="de-DE" sz="1000" dirty="0">
                <a:hlinkClick r:id="rId3"/>
              </a:rPr>
              <a:t>source</a:t>
            </a:r>
            <a:endParaRPr lang="de-DE" sz="1000" dirty="0"/>
          </a:p>
        </p:txBody>
      </p:sp>
      <p:sp>
        <p:nvSpPr>
          <p:cNvPr id="7" name="Slide Number Placeholder 6">
            <a:extLst>
              <a:ext uri="{FF2B5EF4-FFF2-40B4-BE49-F238E27FC236}">
                <a16:creationId xmlns:a16="http://schemas.microsoft.com/office/drawing/2014/main" id="{FCE6043D-DFCE-AB58-BE98-6D3590F31EF0}"/>
              </a:ext>
            </a:extLst>
          </p:cNvPr>
          <p:cNvSpPr>
            <a:spLocks noGrp="1"/>
          </p:cNvSpPr>
          <p:nvPr>
            <p:ph type="sldNum" sz="quarter" idx="12"/>
          </p:nvPr>
        </p:nvSpPr>
        <p:spPr/>
        <p:txBody>
          <a:bodyPr/>
          <a:lstStyle/>
          <a:p>
            <a:fld id="{15FEAD7E-BF4A-2941-8FC0-E96033F99716}" type="slidenum">
              <a:rPr lang="en-DE" smtClean="0"/>
              <a:t>9</a:t>
            </a:fld>
            <a:endParaRPr lang="en-DE"/>
          </a:p>
        </p:txBody>
      </p:sp>
    </p:spTree>
    <p:extLst>
      <p:ext uri="{BB962C8B-B14F-4D97-AF65-F5344CB8AC3E}">
        <p14:creationId xmlns:p14="http://schemas.microsoft.com/office/powerpoint/2010/main" val="10566596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216</TotalTime>
  <Words>349</Words>
  <Application>Microsoft Macintosh PowerPoint</Application>
  <PresentationFormat>Widescreen</PresentationFormat>
  <Paragraphs>92</Paragraphs>
  <Slides>31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-apple-system</vt:lpstr>
      <vt:lpstr>Arial</vt:lpstr>
      <vt:lpstr>Calibri</vt:lpstr>
      <vt:lpstr>Calibri Light</vt:lpstr>
      <vt:lpstr>Office Theme</vt:lpstr>
      <vt:lpstr>Generative Models Discriminative vs Generative</vt:lpstr>
      <vt:lpstr>Prediction of Probability Distributions</vt:lpstr>
      <vt:lpstr>PowerPoint Presentation</vt:lpstr>
      <vt:lpstr>PowerPoint Presentation</vt:lpstr>
      <vt:lpstr>PowerPoint Presentation</vt:lpstr>
      <vt:lpstr>Generative Methods</vt:lpstr>
      <vt:lpstr>Example: Naïve Bayes</vt:lpstr>
      <vt:lpstr>Generative vs Discriminative</vt:lpstr>
      <vt:lpstr>Different Types of Generative Models</vt:lpstr>
      <vt:lpstr>Variational Inference</vt:lpstr>
      <vt:lpstr>PowerPoint Presentation</vt:lpstr>
      <vt:lpstr>Recap: Autoencoder</vt:lpstr>
      <vt:lpstr>Variational Autoencoder (VAE)</vt:lpstr>
      <vt:lpstr>ELBO</vt:lpstr>
      <vt:lpstr>PowerPoint Presentation</vt:lpstr>
      <vt:lpstr>PowerPoint Presentation</vt:lpstr>
      <vt:lpstr>Generative Adversarial Networks (GAN)</vt:lpstr>
      <vt:lpstr>PowerPoint Presentation</vt:lpstr>
      <vt:lpstr>PowerPoint Presentation</vt:lpstr>
      <vt:lpstr>Flow-Based Methods</vt:lpstr>
      <vt:lpstr>PowerPoint Presentation</vt:lpstr>
      <vt:lpstr>PowerPoint Presentation</vt:lpstr>
      <vt:lpstr>Energy-Based Methods</vt:lpstr>
      <vt:lpstr>PowerPoint Presentation</vt:lpstr>
      <vt:lpstr>Diffusion Models</vt:lpstr>
      <vt:lpstr>PowerPoint Presentation</vt:lpstr>
      <vt:lpstr>PowerPoint Presentation</vt:lpstr>
      <vt:lpstr>Image Generation</vt:lpstr>
      <vt:lpstr>…</vt:lpstr>
      <vt:lpstr>Literature</vt:lpstr>
      <vt:lpstr>Movie-like Intelligence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Generative vs Discriminative Models</dc:title>
  <dc:creator>Felix Wick</dc:creator>
  <cp:lastModifiedBy>Felix Wick</cp:lastModifiedBy>
  <cp:revision>34</cp:revision>
  <dcterms:created xsi:type="dcterms:W3CDTF">2022-07-19T12:00:00Z</dcterms:created>
  <dcterms:modified xsi:type="dcterms:W3CDTF">2022-11-22T14:36:37Z</dcterms:modified>
</cp:coreProperties>
</file>